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58" r:id="rId2"/>
    <p:sldId id="257" r:id="rId3"/>
    <p:sldId id="363" r:id="rId4"/>
    <p:sldId id="343" r:id="rId5"/>
    <p:sldId id="305" r:id="rId6"/>
    <p:sldId id="355" r:id="rId7"/>
    <p:sldId id="277" r:id="rId8"/>
    <p:sldId id="320" r:id="rId9"/>
    <p:sldId id="356" r:id="rId10"/>
    <p:sldId id="364" r:id="rId11"/>
    <p:sldId id="365" r:id="rId12"/>
    <p:sldId id="323" r:id="rId13"/>
    <p:sldId id="344" r:id="rId14"/>
    <p:sldId id="332" r:id="rId15"/>
    <p:sldId id="334" r:id="rId16"/>
    <p:sldId id="335" r:id="rId17"/>
    <p:sldId id="326" r:id="rId18"/>
    <p:sldId id="357" r:id="rId19"/>
    <p:sldId id="336" r:id="rId20"/>
    <p:sldId id="338" r:id="rId21"/>
    <p:sldId id="327" r:id="rId22"/>
    <p:sldId id="328" r:id="rId23"/>
    <p:sldId id="360" r:id="rId24"/>
    <p:sldId id="325" r:id="rId25"/>
    <p:sldId id="331" r:id="rId26"/>
    <p:sldId id="361" r:id="rId27"/>
    <p:sldId id="340" r:id="rId28"/>
    <p:sldId id="341" r:id="rId29"/>
    <p:sldId id="345" r:id="rId30"/>
    <p:sldId id="346" r:id="rId31"/>
    <p:sldId id="348" r:id="rId32"/>
    <p:sldId id="347" r:id="rId33"/>
    <p:sldId id="349" r:id="rId34"/>
    <p:sldId id="350" r:id="rId35"/>
    <p:sldId id="352" r:id="rId36"/>
    <p:sldId id="353" r:id="rId37"/>
    <p:sldId id="362" r:id="rId38"/>
  </p:sldIdLst>
  <p:sldSz cx="9144000" cy="6858000" type="screen4x3"/>
  <p:notesSz cx="7099300" cy="102346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4022937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64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>
              <a:defRPr sz="1300"/>
            </a:lvl1pPr>
          </a:lstStyle>
          <a:p>
            <a:fld id="{239F37D8-A2FB-4F53-8318-08B7A67F4CD1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4022937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64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>
              <a:defRPr sz="1300"/>
            </a:lvl1pPr>
          </a:lstStyle>
          <a:p>
            <a:fld id="{CCA7029D-B142-4591-8502-ECA0324305D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145382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4022937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64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>
              <a:defRPr sz="1300"/>
            </a:lvl1pPr>
          </a:lstStyle>
          <a:p>
            <a:fld id="{70D50950-234E-41EC-81DE-DB53C7AF5974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4022937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64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>
              <a:defRPr sz="1300"/>
            </a:lvl1pPr>
          </a:lstStyle>
          <a:p>
            <a:fld id="{812EC93F-F649-4AD5-A33E-0511D23BC42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991697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500932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35210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5653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490780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123351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68683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45505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8B71-D8DE-4A48-B879-AA2F5D569DBC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8B71-D8DE-4A48-B879-AA2F5D569DBC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8B71-D8DE-4A48-B879-AA2F5D569DBC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8B71-D8DE-4A48-B879-AA2F5D569DBC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8B71-D8DE-4A48-B879-AA2F5D569DBC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8B71-D8DE-4A48-B879-AA2F5D569DBC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8B71-D8DE-4A48-B879-AA2F5D569DBC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8B71-D8DE-4A48-B879-AA2F5D569DBC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8B71-D8DE-4A48-B879-AA2F5D569DBC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8B71-D8DE-4A48-B879-AA2F5D569DBC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8B71-D8DE-4A48-B879-AA2F5D569DBC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A8B71-D8DE-4A48-B879-AA2F5D569DBC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ld Politics Simulat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5649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564904"/>
            <a:ext cx="9144000" cy="42165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Simulation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Analysis:</a:t>
            </a:r>
          </a:p>
          <a:p>
            <a:pPr algn="ctr" rtl="0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Feedback, Debriefing and Research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Hemda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Ben-Yehuda,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Levin-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Naveh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Prepared by Guy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Zohar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using this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presentation, please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cite: Ben-Yehuda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Hemda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Luba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Levin-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Chanan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2015.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Politics Simulations in a Global Information Age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Ann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Arbor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 University of Michigan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Press.</a:t>
            </a:r>
            <a:endParaRPr lang="he-IL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10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75273"/>
            <a:ext cx="9144000" cy="51090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Complete Feedback Forms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all forms: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Registration form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Basic knowledge quiz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Policy formation form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Breaking news poll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Public opinion poll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World politics form</a:t>
            </a:r>
          </a:p>
          <a:p>
            <a:pPr algn="l" rtl="0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Answer feedback questions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Provide information and evaluations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Add explanations where requested </a:t>
            </a:r>
            <a:endParaRPr lang="en-US" sz="7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11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123, 131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27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75273"/>
            <a:ext cx="9144000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Feedback Schedule</a:t>
            </a:r>
          </a:p>
          <a:p>
            <a:pPr algn="l" rtl="0"/>
            <a:endParaRPr lang="en-US" sz="7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11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122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85860"/>
            <a:ext cx="9215470" cy="344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4714884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Feedback is a gradual activity that takes place throughout the simulation project</a:t>
            </a:r>
            <a:endParaRPr lang="he-I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27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15570"/>
            <a:ext cx="9144000" cy="68018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Follow Instructions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Submit all feedback forms on time</a:t>
            </a: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Pay attention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to all guidelines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 benefit from feedback activities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and increase the quality of the debriefing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process </a:t>
            </a:r>
          </a:p>
          <a:p>
            <a:pPr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endParaRPr lang="he-I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131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778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060848"/>
            <a:ext cx="9144000" cy="36625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Debriefing </a:t>
            </a:r>
            <a:endParaRPr lang="en-US" sz="3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he-IL" sz="2800" b="1" dirty="0">
              <a:solidFill>
                <a:prstClr val="black"/>
              </a:solidFill>
            </a:endParaRPr>
          </a:p>
          <a:p>
            <a:pPr algn="ctr"/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solidFill>
                <a:prstClr val="black"/>
              </a:solidFill>
            </a:endParaRPr>
          </a:p>
          <a:p>
            <a:pPr algn="ctr"/>
            <a:endParaRPr lang="he-IL" sz="2800" dirty="0">
              <a:solidFill>
                <a:prstClr val="black"/>
              </a:solidFill>
            </a:endParaRPr>
          </a:p>
        </p:txBody>
      </p:sp>
      <p:pic>
        <p:nvPicPr>
          <p:cNvPr id="3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282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97103"/>
            <a:ext cx="9144000" cy="80945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Debriefing</a:t>
            </a:r>
            <a:endParaRPr lang="en-US" sz="28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interactive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brainstorming and debate on the simulation</a:t>
            </a:r>
          </a:p>
          <a:p>
            <a:pPr marL="914400" lvl="1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	topics</a:t>
            </a:r>
          </a:p>
          <a:p>
            <a:pPr marL="914400" lvl="1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experiences</a:t>
            </a:r>
          </a:p>
          <a:p>
            <a:pPr marL="914400" lvl="1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study efficiency</a:t>
            </a:r>
          </a:p>
          <a:p>
            <a:pPr marL="914400" lvl="1" indent="-457200" algn="l" rtl="0"/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debriefing diverse perspectives blend</a:t>
            </a: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of each participant</a:t>
            </a: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of the educator</a:t>
            </a: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of political and media teams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endParaRPr lang="he-I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65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04664"/>
            <a:ext cx="9144000" cy="89562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Debriefing</a:t>
            </a:r>
          </a:p>
          <a:p>
            <a:pPr algn="l" rtl="0"/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Summarizes behaviors and contributions of </a:t>
            </a: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your own</a:t>
            </a: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teammates</a:t>
            </a: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other teams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Expose </a:t>
            </a: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self-centric approaches</a:t>
            </a: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misperceptions</a:t>
            </a: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mirror images</a:t>
            </a: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prejudices</a:t>
            </a: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stereotypes 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endParaRPr lang="he-I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132-33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949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8194" y="188640"/>
            <a:ext cx="9144000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2000" dirty="0">
              <a:solidFill>
                <a:prstClr val="black"/>
              </a:solidFill>
            </a:endParaRPr>
          </a:p>
          <a:p>
            <a:pPr algn="ctr" rtl="0"/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Debriefing Guidelines</a:t>
            </a:r>
          </a:p>
          <a:p>
            <a:pPr algn="ctr" rtl="0"/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 rtl="0"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familiar</a:t>
            </a:r>
          </a:p>
          <a:p>
            <a:pPr marL="971550" lvl="1" indent="-514350" algn="l" rtl="0">
              <a:buFont typeface="+mj-lt"/>
              <a:buAutoNum type="arabicPeriod"/>
            </a:pP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 rtl="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Study</a:t>
            </a:r>
          </a:p>
          <a:p>
            <a:pPr marL="971550" lvl="1" indent="-514350" algn="l" rtl="0">
              <a:buFont typeface="+mj-lt"/>
              <a:buAutoNum type="arabicPeriod"/>
            </a:pP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 rtl="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Participate in the debriefing session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971550" lvl="1" indent="-514350" algn="l" rtl="0">
              <a:buFont typeface="+mj-lt"/>
              <a:buAutoNum type="arabicPeriod"/>
            </a:pP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 rtl="0"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endParaRPr lang="he-IL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8038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6" y="541124"/>
            <a:ext cx="9107488" cy="40626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Get Familiar</a:t>
            </a:r>
          </a:p>
          <a:p>
            <a:pPr algn="ctr" rtl="0"/>
            <a:endParaRPr lang="en-US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Study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debriefing topics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 think about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theme questions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for discussions</a:t>
            </a: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Yours	and those raised by the educator, e.g., </a:t>
            </a:r>
          </a:p>
          <a:p>
            <a:pPr lvl="1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Theoretical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and empirical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problems</a:t>
            </a:r>
          </a:p>
          <a:p>
            <a:pPr lvl="1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Behavioral paradoxes</a:t>
            </a:r>
          </a:p>
          <a:p>
            <a:pPr lvl="1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Ethical dilemmas </a:t>
            </a:r>
          </a:p>
          <a:p>
            <a:pPr lvl="1"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136, 138-39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74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6" y="705465"/>
            <a:ext cx="9142984" cy="47397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 Study</a:t>
            </a:r>
          </a:p>
          <a:p>
            <a:pPr algn="ctr" rtl="0"/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your role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activities from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perspectives </a:t>
            </a:r>
          </a:p>
          <a:p>
            <a:pPr marL="1428750" lvl="2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 an individual participant</a:t>
            </a:r>
          </a:p>
          <a:p>
            <a:pPr marL="1428750" lvl="2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 an assigned character</a:t>
            </a:r>
          </a:p>
          <a:p>
            <a:pPr marL="1428750" lvl="2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 part of an assigned team</a:t>
            </a:r>
          </a:p>
          <a:p>
            <a:pPr marL="1428750" lvl="2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From an objective outlook on the simulation as a whole</a:t>
            </a:r>
          </a:p>
        </p:txBody>
      </p:sp>
      <p:pic>
        <p:nvPicPr>
          <p:cNvPr id="3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558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6" y="681658"/>
            <a:ext cx="9107488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 Study</a:t>
            </a:r>
          </a:p>
          <a:p>
            <a:pPr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Efficient debriefing occurs when you</a:t>
            </a:r>
          </a:p>
          <a:p>
            <a:pPr lvl="1" algn="l" rtl="0"/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Assemble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all the material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created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during the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simulation</a:t>
            </a:r>
          </a:p>
          <a:p>
            <a:pPr algn="l" rtl="0"/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lassify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and analyze it before the debriefing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sessions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Compare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it with products generated by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others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5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85794"/>
            <a:ext cx="9144000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Once a simulation round ends…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Remove masks and look at the simulation as objective observer from the outside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Address the simulation developments in retrospect 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Conduct an overview to see the big picture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Evaluate outcomes and draw conclusions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113-17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6" y="746695"/>
            <a:ext cx="9107488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Study</a:t>
            </a:r>
          </a:p>
          <a:p>
            <a:pPr algn="l" rtl="0"/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Debriefing topics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cover many aspects you have learned throughout the simulation </a:t>
            </a:r>
          </a:p>
          <a:p>
            <a:pPr algn="l" rtl="0"/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Theory – usefulness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applicability, robustness,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validity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empirical world – contextual background, core events, turning points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area and actors dealt by the simulation – regional dynamics, cultural-social complexities </a:t>
            </a:r>
            <a:endParaRPr lang="he-IL" sz="3200" dirty="0"/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132-33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45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512" y="747856"/>
            <a:ext cx="9107488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2.4 Study</a:t>
            </a:r>
          </a:p>
          <a:p>
            <a:pPr algn="ctr" rtl="0"/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Did you practice and improve skills?</a:t>
            </a:r>
          </a:p>
          <a:p>
            <a:pPr marL="914400" lvl="1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nformation processing</a:t>
            </a:r>
          </a:p>
          <a:p>
            <a:pPr marL="914400" lvl="1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Critical thinking</a:t>
            </a:r>
          </a:p>
          <a:p>
            <a:pPr marL="914400" lvl="1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trategic planning</a:t>
            </a:r>
          </a:p>
          <a:p>
            <a:pPr marL="914400" lvl="1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Decision-making</a:t>
            </a:r>
          </a:p>
          <a:p>
            <a:pPr marL="914400" lvl="1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oercive diplomacy </a:t>
            </a:r>
          </a:p>
          <a:p>
            <a:pPr marL="914400" lvl="1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Negotiation and mediation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14400" lvl="1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edia management</a:t>
            </a:r>
          </a:p>
          <a:p>
            <a:pPr marL="914400" lvl="1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Resolving ethical dilemmas</a:t>
            </a:r>
          </a:p>
        </p:txBody>
      </p:sp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7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87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512" y="834960"/>
            <a:ext cx="9107488" cy="84638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2.5 Study</a:t>
            </a: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Did you feel?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frustration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Uncertainty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surprise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tress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ostility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empathy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enial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identification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nger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happiness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ailure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success</a:t>
            </a: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he-IL" sz="3200" dirty="0"/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4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512" y="837287"/>
            <a:ext cx="9107488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2.6 Study</a:t>
            </a: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Did emotions affect your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ecisions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egotiation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edia management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imulation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outcomes</a:t>
            </a:r>
          </a:p>
          <a:p>
            <a:pPr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Does the impact of emotions you have identified in the simulation also occur in the real world?</a:t>
            </a:r>
          </a:p>
        </p:txBody>
      </p:sp>
      <p:pic>
        <p:nvPicPr>
          <p:cNvPr id="3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440080"/>
            <a:ext cx="918051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2.7 Study</a:t>
            </a:r>
          </a:p>
          <a:p>
            <a:pPr algn="ctr" rtl="0"/>
            <a:endParaRPr lang="en-US" sz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preparation for debriefing you and your teammates should prepare a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team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presentation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that covers simulation highlights </a:t>
            </a:r>
          </a:p>
          <a:p>
            <a:pPr algn="l" rtl="0"/>
            <a:endParaRPr lang="en-US" sz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Relevant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data on the actor and its leading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characters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ebates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on team values, goals, and policy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plans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edia strategy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Main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difficulties in each round of world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politics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ain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achievements in each round of world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politics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Lessons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learned from the simulation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project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Suggestions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for improvements in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future simulations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9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746695"/>
            <a:ext cx="918051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2.8 Study</a:t>
            </a:r>
          </a:p>
          <a:p>
            <a:pPr algn="ctr" rtl="0"/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Each team should also prepare an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opening speech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Speeches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should take approximately 5 minutes 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provide</a:t>
            </a:r>
          </a:p>
          <a:p>
            <a:pPr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eyewitness account of a personal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encounter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most important gain of the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team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main difficulty the team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confronted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most important lesson teammates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learned 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Inputs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for change 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practical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adaptation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</a:p>
          <a:p>
            <a:pPr lvl="1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produce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better simulations in the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future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745534"/>
            <a:ext cx="91805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3.1 Participate in Debriefing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During the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session you should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Listen, think and learn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from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others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eact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arguments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inquiries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hare insights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aise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critical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questions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xpress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creative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ideas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uggest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changes and improvements for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future simulations</a:t>
            </a:r>
          </a:p>
          <a:p>
            <a:pPr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99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692696"/>
            <a:ext cx="918051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3.2 Participate in Debriefing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Remember that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there are no “right” or “wrong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” ideas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Feel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free to participate, share your thought and contribute to the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discussion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Consider inputs for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preparation of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assignments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and research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projects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Integrate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different aspects raised in the debriefing into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 comprehensive outlook of the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simulation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6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692696"/>
            <a:ext cx="91805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4. Follow Instructions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Abide by the debriefing guidelines 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schedule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Prepare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for, contribute to,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 learn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from the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debriefing sessions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139-40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6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060848"/>
            <a:ext cx="9144000" cy="42165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Simulation as a Research Lab </a:t>
            </a:r>
          </a:p>
          <a:p>
            <a:pPr algn="ctr" rtl="0"/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Social Science</a:t>
            </a:r>
            <a:endParaRPr lang="en-US" sz="3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he-IL" sz="2800" b="1" dirty="0">
              <a:solidFill>
                <a:prstClr val="black"/>
              </a:solidFill>
            </a:endParaRPr>
          </a:p>
          <a:p>
            <a:pPr algn="ctr"/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solidFill>
                <a:prstClr val="black"/>
              </a:solidFill>
            </a:endParaRPr>
          </a:p>
          <a:p>
            <a:pPr algn="ctr"/>
            <a:endParaRPr lang="he-IL" sz="2800" dirty="0">
              <a:solidFill>
                <a:prstClr val="black"/>
              </a:solidFill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0411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85794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Simulation Overview</a:t>
            </a: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7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113-17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00174"/>
            <a:ext cx="3929058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Feedback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students’ activities directed by the educator </a:t>
            </a:r>
          </a:p>
          <a:p>
            <a:pPr algn="l" rtl="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Debriefing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interactions between students and their educator   </a:t>
            </a:r>
            <a:endParaRPr lang="he-I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educator’s activities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576394"/>
            <a:ext cx="4882050" cy="406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388977"/>
            <a:ext cx="91805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Research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Simulations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the closest methodological tool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resemble a research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lab</a:t>
            </a:r>
          </a:p>
          <a:p>
            <a:pPr algn="l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Simulations allow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Testing of hypotheses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Creating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database of simulation-generated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products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Control of variables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Repeated experiments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116-17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2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418013"/>
            <a:ext cx="91805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Research Topics</a:t>
            </a:r>
          </a:p>
          <a:p>
            <a:pPr algn="ctr" rtl="0"/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between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 current/historical case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counterpart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	simulation</a:t>
            </a:r>
          </a:p>
          <a:p>
            <a:pPr marL="457200" indent="-457200" algn="l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Media in the simulation and the real world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interviews with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participants to learn from their experience about the impact of</a:t>
            </a:r>
          </a:p>
          <a:p>
            <a:pPr lvl="1" algn="l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Theory</a:t>
            </a:r>
          </a:p>
          <a:p>
            <a:pPr lvl="1" algn="l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Event</a:t>
            </a:r>
          </a:p>
          <a:p>
            <a:pPr lvl="1" algn="l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Media product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117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3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667717"/>
            <a:ext cx="91805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Simulation Research Project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endParaRPr lang="en-US" sz="1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promote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simulation research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pPr algn="l" rtl="0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paradigm, theory, or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 a literature review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all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 assumptions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relevance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simulation scenarios, actors, 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interactions</a:t>
            </a:r>
            <a:endParaRPr lang="en-US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variables 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hypotheses</a:t>
            </a:r>
            <a:endParaRPr lang="en-US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Figure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out how to test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these hypotheses 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Come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up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with operational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measures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that suit the simulation platform </a:t>
            </a:r>
            <a:endParaRPr lang="en-US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137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4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746695"/>
            <a:ext cx="91805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Simulations and Research Tools</a:t>
            </a: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forms can serve as a useful tool to create</a:t>
            </a:r>
          </a:p>
          <a:p>
            <a:pPr lvl="1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can be analyzed in both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qualitative and quantitative methods </a:t>
            </a:r>
          </a:p>
          <a:p>
            <a:pPr algn="l" rtl="0"/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Pre and post simulation forms are especially useful </a:t>
            </a:r>
          </a:p>
          <a:p>
            <a:pPr lvl="1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detect changes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perceptions and understanding of theoretical concepts that accrued as a result of the simulation project</a:t>
            </a: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117, 130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3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692696"/>
            <a:ext cx="9180512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Simulations and Research Tools</a:t>
            </a:r>
          </a:p>
          <a:p>
            <a:pPr algn="ctr" rtl="0"/>
            <a:endParaRPr lang="en-US" sz="32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 a standalone project or as an innovative supplement for traditional research provide</a:t>
            </a: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dataset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of behavior and attitudes, t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eam activities, media products, simulation scenarios and other simulation activities that can be examined by</a:t>
            </a:r>
          </a:p>
          <a:p>
            <a:pPr marL="914400" lvl="1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ualitative </a:t>
            </a: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and/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or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quantitative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mode</a:t>
            </a:r>
          </a:p>
          <a:p>
            <a:pPr algn="l" rtl="0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Events data </a:t>
            </a: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and/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or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content analysis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methods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117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6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Questions for Discussion</a:t>
            </a:r>
            <a:endParaRPr lang="he-IL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92494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457200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Who won and why?</a:t>
            </a:r>
          </a:p>
          <a:p>
            <a:pPr marL="457200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Who was the best team in the simulation and why? </a:t>
            </a:r>
          </a:p>
          <a:p>
            <a:pPr marL="457200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Should the simulation reflect reality and did it?</a:t>
            </a:r>
          </a:p>
          <a:p>
            <a:pPr marL="457200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How successful was your team and why?</a:t>
            </a:r>
          </a:p>
          <a:p>
            <a:pPr marL="457200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How important is the personality factor?</a:t>
            </a:r>
          </a:p>
          <a:p>
            <a:pPr marL="457200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Should the simulation alter attitudes and did it? </a:t>
            </a:r>
          </a:p>
          <a:p>
            <a:pPr marL="457200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What did you like more: face-to-face or cyber interactions? </a:t>
            </a:r>
          </a:p>
          <a:p>
            <a:pPr marL="457200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did you learn more: during face-to-face or cyber interactions? </a:t>
            </a:r>
          </a:p>
          <a:p>
            <a:pPr marL="457200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you summarize the simulation in one sentence?</a:t>
            </a:r>
            <a:endParaRPr kumimoji="0" lang="he-IL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Key Concepts</a:t>
            </a:r>
            <a:endParaRPr lang="he-IL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1612"/>
            <a:ext cx="91440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Simulation overview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Feedback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Debriefing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Topics for discussion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Theme questions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Team presentations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Opening speeches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Simulation as a research 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786314" y="1500174"/>
            <a:ext cx="43576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Feedback forms </a:t>
            </a:r>
          </a:p>
          <a:p>
            <a:pPr lvl="1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Registration forms</a:t>
            </a:r>
          </a:p>
          <a:p>
            <a:pPr lvl="1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Basic knowledge quiz</a:t>
            </a:r>
          </a:p>
          <a:p>
            <a:pPr lvl="1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Policy formation form</a:t>
            </a:r>
          </a:p>
          <a:p>
            <a:pPr lvl="1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Breaking news poll</a:t>
            </a:r>
          </a:p>
          <a:p>
            <a:pPr lvl="1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Public opinion poll</a:t>
            </a:r>
          </a:p>
          <a:p>
            <a:pPr lvl="1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World politics form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5800"/>
            <a:ext cx="9144000" cy="1143000"/>
          </a:xfrm>
        </p:spPr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Relevant Figures and Tables</a:t>
            </a:r>
            <a:endParaRPr lang="he-IL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59456"/>
            <a:ext cx="91440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Figure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7.2.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Integrated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Simulation Overview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page 115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7.1.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Simulation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Overview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page 114</a:t>
            </a:r>
          </a:p>
          <a:p>
            <a:pPr marL="342900" indent="-342900" algn="l" rtl="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Table 8.1.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Feedback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page 122</a:t>
            </a:r>
          </a:p>
          <a:p>
            <a:pPr marL="342900" indent="-342900" algn="l" rtl="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8.7.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Instructions for Participants on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Feedback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page 131</a:t>
            </a:r>
          </a:p>
          <a:p>
            <a:pPr marL="342900" indent="-342900" algn="l" rtl="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Table 9.1.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Debriefing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page 135</a:t>
            </a:r>
          </a:p>
          <a:p>
            <a:pPr marL="342900" indent="-342900" algn="l" rtl="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Table 9.2.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Instructions for Participants on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Debriefing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page 139</a:t>
            </a:r>
          </a:p>
          <a:p>
            <a:pPr marL="342900" indent="-342900" algn="l" rtl="0"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rtl="0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Available online at book’s website under classroom resources </a:t>
            </a:r>
          </a:p>
          <a:p>
            <a:pPr marL="342900" indent="-342900" algn="l" rtl="0"/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72375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060848"/>
            <a:ext cx="9144000" cy="36625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Feedback</a:t>
            </a:r>
            <a:endParaRPr lang="en-US" sz="3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he-IL" sz="2800" b="1" dirty="0">
              <a:solidFill>
                <a:prstClr val="black"/>
              </a:solidFill>
            </a:endParaRPr>
          </a:p>
          <a:p>
            <a:pPr algn="ctr"/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solidFill>
                <a:prstClr val="black"/>
              </a:solidFill>
            </a:endParaRPr>
          </a:p>
          <a:p>
            <a:pPr algn="ctr"/>
            <a:endParaRPr lang="he-IL" sz="2800" dirty="0">
              <a:solidFill>
                <a:prstClr val="black"/>
              </a:solidFill>
            </a:endParaRPr>
          </a:p>
        </p:txBody>
      </p:sp>
      <p:pic>
        <p:nvPicPr>
          <p:cNvPr id="3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4383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6512" y="779795"/>
            <a:ext cx="9180512" cy="60324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Feedback</a:t>
            </a:r>
          </a:p>
          <a:p>
            <a:pPr algn="ctr" rtl="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learning activity in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which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each participant</a:t>
            </a:r>
          </a:p>
          <a:p>
            <a:pPr marL="457200" indent="-457200" algn="l" rtl="0"/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14400" lvl="1" indent="-457200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Thinks about matters that emerged during the simulation</a:t>
            </a:r>
          </a:p>
          <a:p>
            <a:pPr marL="914400" lvl="1" indent="-457200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Considers goal fulfillment</a:t>
            </a:r>
          </a:p>
          <a:p>
            <a:pPr marL="914400" lvl="1" indent="-457200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Provides information and evaluations on topics related to the simulation</a:t>
            </a:r>
          </a:p>
          <a:p>
            <a:pPr marL="914400" lvl="1" indent="-457200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Gains a comprehensive overview of the simulation</a:t>
            </a:r>
          </a:p>
          <a:p>
            <a:pPr marL="914400" lvl="1" indent="-457200"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Evaluates simulation contributions</a:t>
            </a:r>
          </a:p>
          <a:p>
            <a:pPr marL="914400" lvl="1" indent="-457200" algn="l" rtl="0">
              <a:buFont typeface="Wingdings" pitchFamily="2" charset="2"/>
              <a:buChar char="v"/>
            </a:pP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118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2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85794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Feedback</a:t>
            </a: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1604082"/>
            <a:ext cx="87154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rtl="0">
              <a:lnSpc>
                <a:spcPct val="200000"/>
              </a:lnSpc>
            </a:pPr>
            <a:r>
              <a:rPr lang="en-US" sz="2800" dirty="0" smtClean="0">
                <a:latin typeface="Times New Roman" panose="02020603050405020304" pitchFamily="18" charset="0"/>
              </a:rPr>
              <a:t>Efficient </a:t>
            </a:r>
            <a:r>
              <a:rPr lang="en-US" sz="2800" b="1" i="1" dirty="0" smtClean="0">
                <a:latin typeface="Times New Roman" panose="02020603050405020304" pitchFamily="18" charset="0"/>
              </a:rPr>
              <a:t>feedback </a:t>
            </a:r>
            <a:r>
              <a:rPr lang="en-US" sz="2800" dirty="0" smtClean="0">
                <a:latin typeface="Times New Roman" panose="02020603050405020304" pitchFamily="18" charset="0"/>
              </a:rPr>
              <a:t>helps: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</a:rPr>
              <a:t>	Identify problems and difficulties that emerged 	during the simulation</a:t>
            </a:r>
          </a:p>
          <a:p>
            <a:pPr marL="457200" indent="-457200"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</a:rPr>
              <a:t>	Evaluate participants’ contribution to the simulation </a:t>
            </a:r>
          </a:p>
          <a:p>
            <a:pPr marL="457200" indent="-457200"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</a:rPr>
              <a:t>	Gain ideas about how to improve future simulations</a:t>
            </a:r>
            <a:endParaRPr lang="en-US" sz="2800" dirty="0">
              <a:latin typeface="Times New Roman" panose="02020603050405020304" pitchFamily="18" charset="0"/>
            </a:endParaRPr>
          </a:p>
        </p:txBody>
      </p:sp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7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8640"/>
            <a:ext cx="9144000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2000" dirty="0">
              <a:solidFill>
                <a:prstClr val="black"/>
              </a:solidFill>
            </a:endParaRPr>
          </a:p>
          <a:p>
            <a:pPr algn="ctr" rtl="0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Guidelines</a:t>
            </a:r>
            <a:endParaRPr lang="en-US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 rtl="0"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familiar</a:t>
            </a:r>
          </a:p>
          <a:p>
            <a:pPr marL="971550" lvl="1" indent="-514350" algn="l" rtl="0">
              <a:buFont typeface="+mj-lt"/>
              <a:buAutoNum type="arabicPeriod"/>
            </a:pP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 rtl="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Study</a:t>
            </a:r>
          </a:p>
          <a:p>
            <a:pPr marL="971550" lvl="1" indent="-514350" algn="l" rtl="0">
              <a:buFont typeface="+mj-lt"/>
              <a:buAutoNum type="arabicPeriod"/>
            </a:pP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 rtl="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Complete feedback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forms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971550" lvl="1" indent="-514350" algn="l" rtl="0">
              <a:buFont typeface="+mj-lt"/>
              <a:buAutoNum type="arabicPeriod"/>
            </a:pP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 rtl="0"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endParaRPr lang="he-IL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488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75273"/>
            <a:ext cx="9144000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Get Familiar</a:t>
            </a:r>
          </a:p>
          <a:p>
            <a:pPr algn="ctr" rtl="0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Review forms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and read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guidelines carefully</a:t>
            </a:r>
          </a:p>
        </p:txBody>
      </p:sp>
      <p:grpSp>
        <p:nvGrpSpPr>
          <p:cNvPr id="9" name="קבוצה 8"/>
          <p:cNvGrpSpPr/>
          <p:nvPr/>
        </p:nvGrpSpPr>
        <p:grpSpPr>
          <a:xfrm>
            <a:off x="-10926" y="1844824"/>
            <a:ext cx="9154926" cy="3214045"/>
            <a:chOff x="0" y="3113584"/>
            <a:chExt cx="9154926" cy="3745485"/>
          </a:xfrm>
        </p:grpSpPr>
        <p:pic>
          <p:nvPicPr>
            <p:cNvPr id="6" name="תמונה 5"/>
            <p:cNvPicPr>
              <a:picLocks noChangeAspect="1"/>
            </p:cNvPicPr>
            <p:nvPr/>
          </p:nvPicPr>
          <p:blipFill rotWithShape="1">
            <a:blip r:embed="rId3"/>
            <a:srcRect r="8284"/>
            <a:stretch/>
          </p:blipFill>
          <p:spPr>
            <a:xfrm>
              <a:off x="0" y="3113584"/>
              <a:ext cx="3059832" cy="3744416"/>
            </a:xfrm>
            <a:prstGeom prst="rect">
              <a:avLst/>
            </a:prstGeom>
          </p:spPr>
        </p:pic>
        <p:pic>
          <p:nvPicPr>
            <p:cNvPr id="7" name="תמונה 6"/>
            <p:cNvPicPr>
              <a:picLocks noChangeAspect="1"/>
            </p:cNvPicPr>
            <p:nvPr/>
          </p:nvPicPr>
          <p:blipFill rotWithShape="1">
            <a:blip r:embed="rId4"/>
            <a:srcRect b="9217"/>
            <a:stretch/>
          </p:blipFill>
          <p:spPr>
            <a:xfrm>
              <a:off x="3045134" y="3113584"/>
              <a:ext cx="3059832" cy="3744416"/>
            </a:xfrm>
            <a:prstGeom prst="rect">
              <a:avLst/>
            </a:prstGeom>
          </p:spPr>
        </p:pic>
        <p:pic>
          <p:nvPicPr>
            <p:cNvPr id="8" name="תמונה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04966" y="3114653"/>
              <a:ext cx="3049960" cy="3744416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-1" y="4941168"/>
            <a:ext cx="914400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Provide feedback individually as a personal reflection on the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simulation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World Politics Simulations"/>
          <p:cNvPicPr>
            <a:picLocks noChangeAspect="1" noChangeArrowheads="1"/>
          </p:cNvPicPr>
          <p:nvPr/>
        </p:nvPicPr>
        <p:blipFill>
          <a:blip r:embed="rId6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11" name="Picture 2" descr="World Politics Simulations"/>
          <p:cNvPicPr>
            <a:picLocks noChangeAspect="1" noChangeArrowheads="1"/>
          </p:cNvPicPr>
          <p:nvPr/>
        </p:nvPicPr>
        <p:blipFill>
          <a:blip r:embed="rId6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123, 131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27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6" y="734501"/>
            <a:ext cx="9142984" cy="41857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Study</a:t>
            </a:r>
          </a:p>
          <a:p>
            <a:pPr algn="ctr" rtl="0"/>
            <a:endParaRPr lang="en-US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your role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activities from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perspectives</a:t>
            </a:r>
          </a:p>
          <a:p>
            <a:pPr algn="l" rtl="0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 an individual participant</a:t>
            </a:r>
          </a:p>
          <a:p>
            <a:pPr marL="971550" lvl="1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 an assigned character</a:t>
            </a:r>
          </a:p>
          <a:p>
            <a:pPr marL="971550" lvl="1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 part of an assigned team</a:t>
            </a:r>
          </a:p>
          <a:p>
            <a:pPr marL="971550" lvl="1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From an objective outlook on the simulation as a whole</a:t>
            </a: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131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558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4483</TotalTime>
  <Words>1495</Words>
  <Application>Microsoft Office PowerPoint</Application>
  <PresentationFormat>On-screen Show (4:3)</PresentationFormat>
  <Paragraphs>383</Paragraphs>
  <Slides>37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ערכת נושא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Questions for Discussion</vt:lpstr>
      <vt:lpstr>Key Concepts</vt:lpstr>
      <vt:lpstr>Relevant Figures and Tables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guy</dc:creator>
  <cp:lastModifiedBy>XP</cp:lastModifiedBy>
  <cp:revision>614</cp:revision>
  <dcterms:created xsi:type="dcterms:W3CDTF">2015-03-20T16:18:36Z</dcterms:created>
  <dcterms:modified xsi:type="dcterms:W3CDTF">2015-10-11T13:31:11Z</dcterms:modified>
</cp:coreProperties>
</file>