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heme/themeOverride19.xml" ContentType="application/vnd.openxmlformats-officedocument.themeOverr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30" r:id="rId2"/>
    <p:sldId id="257" r:id="rId3"/>
    <p:sldId id="277" r:id="rId4"/>
    <p:sldId id="312" r:id="rId5"/>
    <p:sldId id="336" r:id="rId6"/>
    <p:sldId id="313" r:id="rId7"/>
    <p:sldId id="293" r:id="rId8"/>
    <p:sldId id="285" r:id="rId9"/>
    <p:sldId id="296" r:id="rId10"/>
    <p:sldId id="290" r:id="rId11"/>
    <p:sldId id="314" r:id="rId12"/>
    <p:sldId id="315" r:id="rId13"/>
    <p:sldId id="316" r:id="rId14"/>
    <p:sldId id="300" r:id="rId15"/>
    <p:sldId id="304" r:id="rId16"/>
    <p:sldId id="317" r:id="rId17"/>
    <p:sldId id="318" r:id="rId18"/>
    <p:sldId id="319" r:id="rId19"/>
    <p:sldId id="320" r:id="rId20"/>
    <p:sldId id="309" r:id="rId21"/>
    <p:sldId id="322" r:id="rId22"/>
    <p:sldId id="331" r:id="rId23"/>
    <p:sldId id="332" r:id="rId24"/>
    <p:sldId id="333" r:id="rId25"/>
    <p:sldId id="334" r:id="rId26"/>
    <p:sldId id="292" r:id="rId27"/>
    <p:sldId id="326" r:id="rId28"/>
    <p:sldId id="327" r:id="rId29"/>
    <p:sldId id="335" r:id="rId30"/>
  </p:sldIdLst>
  <p:sldSz cx="9144000" cy="6858000" type="screen4x3"/>
  <p:notesSz cx="7099300" cy="10234613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y Zohar" initials="GZ" lastIdx="1" clrIdx="0">
    <p:extLst>
      <p:ext uri="{19B8F6BF-5375-455C-9EA6-DF929625EA0E}">
        <p15:presenceInfo xmlns="" xmlns:p15="http://schemas.microsoft.com/office/powerpoint/2012/main" userId="732e8e4063c16f4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4022937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1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64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1"/>
          <a:lstStyle>
            <a:lvl1pPr algn="l">
              <a:defRPr sz="1300"/>
            </a:lvl1pPr>
          </a:lstStyle>
          <a:p>
            <a:fld id="{C0D114FF-4272-4CB3-A849-B42C7F282B56}" type="datetimeFigureOut">
              <a:rPr lang="he-IL" smtClean="0"/>
              <a:pPr/>
              <a:t>כ"ח/תשרי/תשע"ו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4022937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1" anchor="b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64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1" anchor="b"/>
          <a:lstStyle>
            <a:lvl1pPr algn="l">
              <a:defRPr sz="1300"/>
            </a:lvl1pPr>
          </a:lstStyle>
          <a:p>
            <a:fld id="{4851864F-8BF3-4826-A49B-DF4FC696C08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7537116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4022937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1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64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1"/>
          <a:lstStyle>
            <a:lvl1pPr algn="l">
              <a:defRPr sz="1300"/>
            </a:lvl1pPr>
          </a:lstStyle>
          <a:p>
            <a:fld id="{95A83E07-9C4F-46DF-9BD0-960812855019}" type="datetimeFigureOut">
              <a:rPr lang="he-IL" smtClean="0"/>
              <a:pPr/>
              <a:t>כ"ח/תשרי/תשע"ו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4022937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1" anchor="b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64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1" anchor="b"/>
          <a:lstStyle>
            <a:lvl1pPr algn="l">
              <a:defRPr sz="1300"/>
            </a:lvl1pPr>
          </a:lstStyle>
          <a:p>
            <a:fld id="{E986C04B-AC27-4F92-BC38-B14A83ED868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4773979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2382674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8B71-D8DE-4A48-B879-AA2F5D569DBC}" type="datetimeFigureOut">
              <a:rPr lang="he-IL" smtClean="0"/>
              <a:pPr/>
              <a:t>כ"ח/תשרי/תשע"ו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82CA-C01D-42E9-8691-8C92100B41D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8B71-D8DE-4A48-B879-AA2F5D569DBC}" type="datetimeFigureOut">
              <a:rPr lang="he-IL" smtClean="0"/>
              <a:pPr/>
              <a:t>כ"ח/תשרי/תשע"ו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82CA-C01D-42E9-8691-8C92100B41D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8B71-D8DE-4A48-B879-AA2F5D569DBC}" type="datetimeFigureOut">
              <a:rPr lang="he-IL" smtClean="0"/>
              <a:pPr/>
              <a:t>כ"ח/תשרי/תשע"ו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82CA-C01D-42E9-8691-8C92100B41D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8B71-D8DE-4A48-B879-AA2F5D569DBC}" type="datetimeFigureOut">
              <a:rPr lang="he-IL" smtClean="0"/>
              <a:pPr/>
              <a:t>כ"ח/תשרי/תשע"ו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82CA-C01D-42E9-8691-8C92100B41D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8B71-D8DE-4A48-B879-AA2F5D569DBC}" type="datetimeFigureOut">
              <a:rPr lang="he-IL" smtClean="0"/>
              <a:pPr/>
              <a:t>כ"ח/תשרי/תשע"ו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82CA-C01D-42E9-8691-8C92100B41D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8B71-D8DE-4A48-B879-AA2F5D569DBC}" type="datetimeFigureOut">
              <a:rPr lang="he-IL" smtClean="0"/>
              <a:pPr/>
              <a:t>כ"ח/תשרי/תשע"ו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82CA-C01D-42E9-8691-8C92100B41D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8B71-D8DE-4A48-B879-AA2F5D569DBC}" type="datetimeFigureOut">
              <a:rPr lang="he-IL" smtClean="0"/>
              <a:pPr/>
              <a:t>כ"ח/תשרי/תשע"ו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82CA-C01D-42E9-8691-8C92100B41D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8B71-D8DE-4A48-B879-AA2F5D569DBC}" type="datetimeFigureOut">
              <a:rPr lang="he-IL" smtClean="0"/>
              <a:pPr/>
              <a:t>כ"ח/תשרי/תשע"ו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82CA-C01D-42E9-8691-8C92100B41D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8B71-D8DE-4A48-B879-AA2F5D569DBC}" type="datetimeFigureOut">
              <a:rPr lang="he-IL" smtClean="0"/>
              <a:pPr/>
              <a:t>כ"ח/תשרי/תשע"ו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82CA-C01D-42E9-8691-8C92100B41D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8B71-D8DE-4A48-B879-AA2F5D569DBC}" type="datetimeFigureOut">
              <a:rPr lang="he-IL" smtClean="0"/>
              <a:pPr/>
              <a:t>כ"ח/תשרי/תשע"ו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82CA-C01D-42E9-8691-8C92100B41D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8B71-D8DE-4A48-B879-AA2F5D569DBC}" type="datetimeFigureOut">
              <a:rPr lang="he-IL" smtClean="0"/>
              <a:pPr/>
              <a:t>כ"ח/תשרי/תשע"ו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82CA-C01D-42E9-8691-8C92100B41D3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A8B71-D8DE-4A48-B879-AA2F5D569DBC}" type="datetimeFigureOut">
              <a:rPr lang="he-IL" smtClean="0"/>
              <a:pPr/>
              <a:t>כ"ח/תשרי/תשע"ו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E82CA-C01D-42E9-8691-8C92100B41D3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1.jpe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13.jpeg"/><Relationship Id="rId5" Type="http://schemas.openxmlformats.org/officeDocument/2006/relationships/image" Target="../media/image1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rld Politics Simulatio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5649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564904"/>
            <a:ext cx="9144000" cy="37240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World Politics</a:t>
            </a:r>
          </a:p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Hemda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Ben-Yehuda,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Levin-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Banchik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Chanan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Naveh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Prepared by Guy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Zohar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using this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presentation, please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cite: Ben-Yehuda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Hemda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Luba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Levin-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Banchik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Chanan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Naveh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2015.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World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Politics Simulations in a Global Information Age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Ann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Arbor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: University of Michigan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Press.</a:t>
            </a:r>
            <a:endParaRPr lang="he-IL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6291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18820"/>
            <a:ext cx="9144000" cy="53860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2.4 World 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Politics Tools for Media Teams</a:t>
            </a:r>
          </a:p>
          <a:p>
            <a:pPr algn="ctr" rtl="0"/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Gain exposure and set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simulation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agenda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Shape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activity between political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teams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Get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exclusive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press releases, interviews and provocative </a:t>
            </a:r>
          </a:p>
          <a:p>
            <a:pPr lvl="1" algn="l" rtl="0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leaks</a:t>
            </a: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Cover developments in short salient breaking news items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Highlight sensational facts colorful “sound bites”, and </a:t>
            </a:r>
          </a:p>
          <a:p>
            <a:pPr lvl="1" algn="l" rtl="0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emotional pictures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Plan publications for prime time media breaks  </a:t>
            </a:r>
          </a:p>
          <a:p>
            <a:pPr algn="l" rtl="0"/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l" rtl="0"/>
            <a:endParaRPr lang="en-US" sz="3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Picture 2" descr="World Politics Simulations"/>
          <p:cNvPicPr>
            <a:picLocks noChangeAspect="1" noChangeArrowheads="1"/>
          </p:cNvPicPr>
          <p:nvPr/>
        </p:nvPicPr>
        <p:blipFill>
          <a:blip r:embed="rId2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816297"/>
            <a:ext cx="91440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Ben-Yehuda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Levin-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Banchik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Naveh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2015.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pp. 95, 107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World Politics Simulations"/>
          <p:cNvPicPr>
            <a:picLocks noChangeAspect="1" noChangeArrowheads="1"/>
          </p:cNvPicPr>
          <p:nvPr/>
        </p:nvPicPr>
        <p:blipFill>
          <a:blip r:embed="rId2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9327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92696"/>
            <a:ext cx="91440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2.5 Media Products</a:t>
            </a:r>
          </a:p>
          <a:p>
            <a:pPr algn="ctr" rtl="0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 Arab-Israel Conflict Cyber Simulation</a:t>
            </a:r>
            <a:endParaRPr lang="he-IL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28800"/>
            <a:ext cx="5616624" cy="444340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4" name="Picture 2" descr="World Politics Simulations"/>
          <p:cNvPicPr>
            <a:picLocks noChangeAspect="1" noChangeArrowheads="1"/>
          </p:cNvPicPr>
          <p:nvPr/>
        </p:nvPicPr>
        <p:blipFill>
          <a:blip r:embed="rId4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6" name="Picture 2" descr="World Politics Simulations"/>
          <p:cNvPicPr>
            <a:picLocks noChangeAspect="1" noChangeArrowheads="1"/>
          </p:cNvPicPr>
          <p:nvPr/>
        </p:nvPicPr>
        <p:blipFill>
          <a:blip r:embed="rId4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66567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92696"/>
            <a:ext cx="9144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2.6 Media Products</a:t>
            </a:r>
          </a:p>
          <a:p>
            <a:pPr algn="ctr" rtl="0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 Arab-Israel Conflict Cyber Simulation </a:t>
            </a:r>
            <a:endParaRPr lang="he-IL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46803"/>
            <a:ext cx="5616624" cy="442540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4" name="Picture 2" descr="World Politics Simulations"/>
          <p:cNvPicPr>
            <a:picLocks noChangeAspect="1" noChangeArrowheads="1"/>
          </p:cNvPicPr>
          <p:nvPr/>
        </p:nvPicPr>
        <p:blipFill>
          <a:blip r:embed="rId4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  <p:pic>
        <p:nvPicPr>
          <p:cNvPr id="6" name="Picture 2" descr="World Politics Simulations"/>
          <p:cNvPicPr>
            <a:picLocks noChangeAspect="1" noChangeArrowheads="1"/>
          </p:cNvPicPr>
          <p:nvPr/>
        </p:nvPicPr>
        <p:blipFill>
          <a:blip r:embed="rId4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67314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95598"/>
            <a:ext cx="9144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2.7 Media Products</a:t>
            </a:r>
          </a:p>
          <a:p>
            <a:pPr algn="ctr" rtl="0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 Arab-Israel Conflict Cyber Simulation </a:t>
            </a:r>
            <a:endParaRPr lang="he-IL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49705"/>
            <a:ext cx="5544616" cy="4422501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6" name="Picture 2" descr="World Politics Simulations"/>
          <p:cNvPicPr>
            <a:picLocks noChangeAspect="1" noChangeArrowheads="1"/>
          </p:cNvPicPr>
          <p:nvPr/>
        </p:nvPicPr>
        <p:blipFill>
          <a:blip r:embed="rId4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  <p:pic>
        <p:nvPicPr>
          <p:cNvPr id="7" name="Picture 2" descr="World Politics Simulations"/>
          <p:cNvPicPr>
            <a:picLocks noChangeAspect="1" noChangeArrowheads="1"/>
          </p:cNvPicPr>
          <p:nvPr/>
        </p:nvPicPr>
        <p:blipFill>
          <a:blip r:embed="rId4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70130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36243"/>
            <a:ext cx="9144000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2.8 World Politics Outcomes</a:t>
            </a:r>
          </a:p>
          <a:p>
            <a:pPr algn="ctr" rtl="0"/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Communicate to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find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mutually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acceptable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solutions </a:t>
            </a: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Shape the impending agreement in favorable terms</a:t>
            </a: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Seek compromise</a:t>
            </a: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bypass deadlocks and avoid extreme escalations</a:t>
            </a: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Draft a formal document outlining points of agreement</a:t>
            </a: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Formulate a summary document of disagreements as a map for future talks </a:t>
            </a: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Picture 2" descr="World Politics Simulations"/>
          <p:cNvPicPr>
            <a:picLocks noChangeAspect="1" noChangeArrowheads="1"/>
          </p:cNvPicPr>
          <p:nvPr/>
        </p:nvPicPr>
        <p:blipFill>
          <a:blip r:embed="rId2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4" name="Picture 2" descr="World Politics Simulations"/>
          <p:cNvPicPr>
            <a:picLocks noChangeAspect="1" noChangeArrowheads="1"/>
          </p:cNvPicPr>
          <p:nvPr/>
        </p:nvPicPr>
        <p:blipFill>
          <a:blip r:embed="rId2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816297"/>
            <a:ext cx="91440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Ben-Yehuda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Levin-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Banchik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Naveh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2015.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p. 108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335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4704"/>
            <a:ext cx="9144000" cy="57861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2.9 Secret Back-channel Activities</a:t>
            </a:r>
          </a:p>
          <a:p>
            <a:pPr algn="ctr" rtl="0"/>
            <a:endParaRPr lang="en-US" sz="16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covert negotiations alongside public interactions</a:t>
            </a:r>
          </a:p>
          <a:p>
            <a:pPr marL="457200" indent="-45720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 reactions to “trial balloons” and test reception of offers for policy transformation</a:t>
            </a:r>
          </a:p>
          <a:p>
            <a:pPr algn="l" rtl="0">
              <a:lnSpc>
                <a:spcPct val="150000"/>
              </a:lnSpc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 media management: timing for exposure of secret initiatives</a:t>
            </a:r>
            <a:endParaRPr lang="en-US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endParaRPr lang="he-IL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World Politics Simulations"/>
          <p:cNvPicPr>
            <a:picLocks noChangeAspect="1" noChangeArrowheads="1"/>
          </p:cNvPicPr>
          <p:nvPr/>
        </p:nvPicPr>
        <p:blipFill>
          <a:blip r:embed="rId2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  <p:pic>
        <p:nvPicPr>
          <p:cNvPr id="4" name="Picture 2" descr="World Politics Simulations"/>
          <p:cNvPicPr>
            <a:picLocks noChangeAspect="1" noChangeArrowheads="1"/>
          </p:cNvPicPr>
          <p:nvPr/>
        </p:nvPicPr>
        <p:blipFill>
          <a:blip r:embed="rId2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816297"/>
            <a:ext cx="91440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Ben-Yehuda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Levin-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Banchik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Naveh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2015.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pp. 96-99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849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94315"/>
            <a:ext cx="9144000" cy="33547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2.10 Back-channel in Face-to-Face Simulations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/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 rtl="0"/>
            <a:endParaRPr lang="en-US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endParaRPr lang="he-IL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77882"/>
            <a:ext cx="6120679" cy="3435293"/>
          </a:xfrm>
          <a:prstGeom prst="rect">
            <a:avLst/>
          </a:prstGeom>
        </p:spPr>
      </p:pic>
      <p:pic>
        <p:nvPicPr>
          <p:cNvPr id="4" name="Picture 2" descr="World Politics Simulations"/>
          <p:cNvPicPr>
            <a:picLocks noChangeAspect="1" noChangeArrowheads="1"/>
          </p:cNvPicPr>
          <p:nvPr/>
        </p:nvPicPr>
        <p:blipFill>
          <a:blip r:embed="rId4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-4494" y="4941168"/>
            <a:ext cx="9148494" cy="12311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Negotiations can include an exchange of letters or secret meetings </a:t>
            </a:r>
          </a:p>
          <a:p>
            <a:pPr algn="l" rtl="0"/>
            <a:endParaRPr lang="he-IL" dirty="0"/>
          </a:p>
        </p:txBody>
      </p:sp>
      <p:pic>
        <p:nvPicPr>
          <p:cNvPr id="6" name="Picture 2" descr="World Politics Simulations"/>
          <p:cNvPicPr>
            <a:picLocks noChangeAspect="1" noChangeArrowheads="1"/>
          </p:cNvPicPr>
          <p:nvPr/>
        </p:nvPicPr>
        <p:blipFill>
          <a:blip r:embed="rId4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69330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4704"/>
            <a:ext cx="9144000" cy="33547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2.11 Back-channel in Cyber Simulations</a:t>
            </a:r>
          </a:p>
          <a:p>
            <a:pPr algn="ctr" rtl="0"/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 rtl="0"/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 rtl="0"/>
            <a:endParaRPr lang="en-US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endParaRPr lang="he-IL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484784"/>
            <a:ext cx="6236688" cy="3528392"/>
          </a:xfrm>
          <a:prstGeom prst="rect">
            <a:avLst/>
          </a:prstGeom>
        </p:spPr>
      </p:pic>
      <p:pic>
        <p:nvPicPr>
          <p:cNvPr id="4" name="Picture 2" descr="World Politics Simulations"/>
          <p:cNvPicPr>
            <a:picLocks noChangeAspect="1" noChangeArrowheads="1"/>
          </p:cNvPicPr>
          <p:nvPr/>
        </p:nvPicPr>
        <p:blipFill>
          <a:blip r:embed="rId4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  <p:pic>
        <p:nvPicPr>
          <p:cNvPr id="6" name="Picture 2" descr="World Politics Simulations"/>
          <p:cNvPicPr>
            <a:picLocks noChangeAspect="1" noChangeArrowheads="1"/>
          </p:cNvPicPr>
          <p:nvPr/>
        </p:nvPicPr>
        <p:blipFill>
          <a:blip r:embed="rId4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" y="5013176"/>
            <a:ext cx="9144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 rival decision-makers to join you for secret talks on a Facebook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back-channel group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969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88628"/>
            <a:ext cx="91440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2.12 Atmosphere in World Politics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Trigger lively debates to enrich the simulation experience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545"/>
            <a:ext cx="5436096" cy="2579278"/>
          </a:xfrm>
          <a:prstGeom prst="rect">
            <a:avLst/>
          </a:prstGeom>
        </p:spPr>
      </p:pic>
      <p:sp>
        <p:nvSpPr>
          <p:cNvPr id="4" name="AutoShape 2" descr="https://mail.google.com/mail/u/0/?ui=2&amp;ik=64db1c401a&amp;view=fimg&amp;th=14caccf9b774bea1&amp;attid=0.1.1&amp;disp=emb&amp;attbid=ANGjdJ9YPTlvr-CyzxsDNRNOBkZ7Cci8wXh-zIIEZwLCwlosmjgaPuacU4cWC77K1wn_HGAc78kRSdEpDg61tGpUBWjDN82gFczceUvcXFIG1Y_Wpob-FMUa1zh_HOc&amp;sz=s0-l75-ft&amp;ats=1428828434516&amp;rm=14caccf9b774bea1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4" cstate="print"/>
          <a:srcRect l="4125" t="12499" r="10756"/>
          <a:stretch/>
        </p:blipFill>
        <p:spPr>
          <a:xfrm>
            <a:off x="5436096" y="2143544"/>
            <a:ext cx="3707904" cy="2587646"/>
          </a:xfrm>
          <a:prstGeom prst="rect">
            <a:avLst/>
          </a:prstGeom>
        </p:spPr>
      </p:pic>
      <p:pic>
        <p:nvPicPr>
          <p:cNvPr id="6" name="Picture 2" descr="World Politics Simulations"/>
          <p:cNvPicPr>
            <a:picLocks noChangeAspect="1" noChangeArrowheads="1"/>
          </p:cNvPicPr>
          <p:nvPr/>
        </p:nvPicPr>
        <p:blipFill>
          <a:blip r:embed="rId5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  <p:pic>
        <p:nvPicPr>
          <p:cNvPr id="8" name="Picture 2" descr="World Politics Simulations"/>
          <p:cNvPicPr>
            <a:picLocks noChangeAspect="1" noChangeArrowheads="1"/>
          </p:cNvPicPr>
          <p:nvPr/>
        </p:nvPicPr>
        <p:blipFill>
          <a:blip r:embed="rId5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496" y="4725144"/>
            <a:ext cx="9091186" cy="12311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ethnocentric terminology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Rely on body language, costumes and décor</a:t>
            </a:r>
            <a:endParaRPr lang="he-IL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816297"/>
            <a:ext cx="91440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Ben-Yehuda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Levin-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Banchik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Naveh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2015.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pp. 15, 97, 98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3699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38570"/>
            <a:ext cx="9144000" cy="16619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2.13 Character Identification on Facebook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 rtl="0"/>
            <a:endParaRPr lang="en-US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your personal profile picture to the character you were assigned for the period of synchronous interactions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57768" y="2400563"/>
            <a:ext cx="5486232" cy="2477287"/>
            <a:chOff x="2555776" y="3043879"/>
            <a:chExt cx="6588224" cy="3793093"/>
          </a:xfrm>
        </p:grpSpPr>
        <p:pic>
          <p:nvPicPr>
            <p:cNvPr id="4" name="Picture 4" descr="https://fbcdn-sphotos-a-a.akamaihd.net/hphotos-ak-xaf1/v/t1.0-9/417530_160651964048611_1955298169_n.jpg?oh=9e8e44708d547975fdc0e2fb90667312&amp;oe=55991307&amp;__gda__=1440955094_feb784b911851ae2788536656f51d88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068959"/>
              <a:ext cx="2664296" cy="376801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תמונה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46923" y="3043879"/>
              <a:ext cx="3997077" cy="3768013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</p:pic>
      </p:grpSp>
      <p:sp>
        <p:nvSpPr>
          <p:cNvPr id="8" name="חץ ימינה 7"/>
          <p:cNvSpPr/>
          <p:nvPr/>
        </p:nvSpPr>
        <p:spPr>
          <a:xfrm>
            <a:off x="2689243" y="3462931"/>
            <a:ext cx="946653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Picture 2" descr="World Politics Simulations"/>
          <p:cNvPicPr>
            <a:picLocks noChangeAspect="1" noChangeArrowheads="1"/>
          </p:cNvPicPr>
          <p:nvPr/>
        </p:nvPicPr>
        <p:blipFill>
          <a:blip r:embed="rId5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496" y="4790182"/>
            <a:ext cx="9108504" cy="12311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Start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posts and messages with the name of your character and its role in capital letters</a:t>
            </a:r>
          </a:p>
          <a:p>
            <a:pPr algn="l" rtl="0"/>
            <a:endParaRPr lang="he-IL" dirty="0"/>
          </a:p>
        </p:txBody>
      </p:sp>
      <p:pic>
        <p:nvPicPr>
          <p:cNvPr id="1028" name="Picture 4" descr="https://scontent.xx.fbcdn.net/hphotos-xpf1/t31.0-8/10636409_724466437667158_2739467040270250768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00563"/>
            <a:ext cx="2627784" cy="23965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5816297"/>
            <a:ext cx="91440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Ben-Yehuda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Levin-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Banchik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Naveh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2015.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pp. 15, 77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World Politics Simulations"/>
          <p:cNvPicPr>
            <a:picLocks noChangeAspect="1" noChangeArrowheads="1"/>
          </p:cNvPicPr>
          <p:nvPr/>
        </p:nvPicPr>
        <p:blipFill>
          <a:blip r:embed="rId5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1161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58169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endParaRPr lang="en-US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endParaRPr lang="en-US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World Politics</a:t>
            </a:r>
          </a:p>
          <a:p>
            <a:pPr algn="l" rtl="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 process of rapid action-reaction exchanges</a:t>
            </a:r>
          </a:p>
          <a:p>
            <a:pPr algn="l" rtl="0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Among states,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nonstates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actors, international organizations, and media organs</a:t>
            </a:r>
          </a:p>
          <a:p>
            <a:pPr algn="l" rtl="0">
              <a:buFont typeface="Wingdings" pitchFamily="2" charset="2"/>
              <a:buChar char="v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To promote values and goals within a competitive setting</a:t>
            </a:r>
          </a:p>
          <a:p>
            <a:pPr algn="l" rtl="0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World Politics Simulations"/>
          <p:cNvPicPr>
            <a:picLocks noChangeAspect="1" noChangeArrowheads="1"/>
          </p:cNvPicPr>
          <p:nvPr/>
        </p:nvPicPr>
        <p:blipFill>
          <a:blip r:embed="rId2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4" name="Picture 2" descr="World Politics Simulations"/>
          <p:cNvPicPr>
            <a:picLocks noChangeAspect="1" noChangeArrowheads="1"/>
          </p:cNvPicPr>
          <p:nvPr/>
        </p:nvPicPr>
        <p:blipFill>
          <a:blip r:embed="rId2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49017"/>
            <a:ext cx="9144000" cy="68018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3.1 Keep Updated</a:t>
            </a:r>
          </a:p>
          <a:p>
            <a:pPr algn="ctr" rtl="0"/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 track of updates provided during the media break </a:t>
            </a: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endParaRPr lang="en-US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 and discuss outcomes and media publications with teammates</a:t>
            </a: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endParaRPr lang="en-US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Coordinate and revise your team’s activities</a:t>
            </a:r>
          </a:p>
          <a:p>
            <a:pPr algn="l" rtl="0"/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rtl="0"/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endParaRPr lang="he-IL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World Politics Simulations"/>
          <p:cNvPicPr>
            <a:picLocks noChangeAspect="1" noChangeArrowheads="1"/>
          </p:cNvPicPr>
          <p:nvPr/>
        </p:nvPicPr>
        <p:blipFill>
          <a:blip r:embed="rId2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4" name="Picture 2" descr="World Politics Simulations"/>
          <p:cNvPicPr>
            <a:picLocks noChangeAspect="1" noChangeArrowheads="1"/>
          </p:cNvPicPr>
          <p:nvPr/>
        </p:nvPicPr>
        <p:blipFill>
          <a:blip r:embed="rId2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816297"/>
            <a:ext cx="91440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Ben-Yehuda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Levin-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Banchik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Naveh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2015.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p. 108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320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4704"/>
            <a:ext cx="9144000" cy="55092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b="1" dirty="0" smtClean="0">
                <a:latin typeface="Times New Roman" panose="02020603050405020304" pitchFamily="18" charset="0"/>
                <a:ea typeface="Arial Unicode MS" panose="020B0604020202020204" pitchFamily="34" charset="-128"/>
              </a:rPr>
              <a:t>3.2 </a:t>
            </a:r>
            <a:r>
              <a:rPr lang="en-US" sz="3200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Ad-hoc Events</a:t>
            </a:r>
          </a:p>
          <a:p>
            <a:pPr algn="l" rtl="0"/>
            <a:endParaRPr lang="en-US" sz="1600" b="1" dirty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457200" indent="-457200" algn="l" rtl="0"/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Ad-hoc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events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are “mini scenarios” with new and often provocative information</a:t>
            </a: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endParaRPr lang="en-US" sz="1600" dirty="0" smtClean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Follow ad-hoc events and take them into account</a:t>
            </a:r>
          </a:p>
          <a:p>
            <a:pPr algn="l" rtl="0"/>
            <a:endParaRPr lang="en-US" sz="1600" dirty="0" smtClean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Consult with teammates about positive and negative implications of ad-hoc events for your team</a:t>
            </a: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endParaRPr lang="en-US" sz="1600" dirty="0" smtClean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Reevaluate your policy plans accordingly   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l" rtl="0"/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endParaRPr lang="he-IL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World Politics Simulations"/>
          <p:cNvPicPr>
            <a:picLocks noChangeAspect="1" noChangeArrowheads="1"/>
          </p:cNvPicPr>
          <p:nvPr/>
        </p:nvPicPr>
        <p:blipFill>
          <a:blip r:embed="rId3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4" name="Picture 2" descr="World Politics Simulations"/>
          <p:cNvPicPr>
            <a:picLocks noChangeAspect="1" noChangeArrowheads="1"/>
          </p:cNvPicPr>
          <p:nvPr/>
        </p:nvPicPr>
        <p:blipFill>
          <a:blip r:embed="rId3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816297"/>
            <a:ext cx="91440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Ben-Yehuda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Levin-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Banchik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Naveh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2015.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pp. 93-94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0734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3200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3.3 Examples </a:t>
            </a:r>
            <a:r>
              <a:rPr lang="en-US" sz="32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of ad-hoc events </a:t>
            </a:r>
            <a:endParaRPr lang="he-IL" sz="3200" b="1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" name="Picture 2" descr="World Politics Simulations"/>
          <p:cNvPicPr>
            <a:picLocks noChangeAspect="1" noChangeArrowheads="1"/>
          </p:cNvPicPr>
          <p:nvPr/>
        </p:nvPicPr>
        <p:blipFill>
          <a:blip r:embed="rId3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6" name="Picture 2" descr="World Politics Simulations"/>
          <p:cNvPicPr>
            <a:picLocks noChangeAspect="1" noChangeArrowheads="1"/>
          </p:cNvPicPr>
          <p:nvPr/>
        </p:nvPicPr>
        <p:blipFill>
          <a:blip r:embed="rId3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1285860"/>
            <a:ext cx="4133854" cy="44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1" y="1267695"/>
            <a:ext cx="3929091" cy="480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5786454"/>
            <a:ext cx="42862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Ben-Yehuda, Levin-Banchik, and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Naveh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2015. p. 93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6586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854968"/>
          </a:xfrm>
        </p:spPr>
        <p:txBody>
          <a:bodyPr>
            <a:normAutofit/>
          </a:bodyPr>
          <a:lstStyle/>
          <a:p>
            <a:pPr rtl="0"/>
            <a:r>
              <a:rPr lang="en-US" sz="3200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3.4 Examples of Ad-hoc Events</a:t>
            </a:r>
            <a:endParaRPr lang="he-IL" sz="2800" b="1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" name="Picture 2" descr="World Politics Simulations"/>
          <p:cNvPicPr>
            <a:picLocks noChangeAspect="1" noChangeArrowheads="1"/>
          </p:cNvPicPr>
          <p:nvPr/>
        </p:nvPicPr>
        <p:blipFill>
          <a:blip r:embed="rId3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6" name="Picture 2" descr="World Politics Simulations"/>
          <p:cNvPicPr>
            <a:picLocks noChangeAspect="1" noChangeArrowheads="1"/>
          </p:cNvPicPr>
          <p:nvPr/>
        </p:nvPicPr>
        <p:blipFill>
          <a:blip r:embed="rId3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406482"/>
            <a:ext cx="9144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Cyber Simulation 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1947/1948 Palestine Partition</a:t>
            </a:r>
            <a:endParaRPr lang="he-IL" sz="24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1928802"/>
            <a:ext cx="7141488" cy="40113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5492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854968"/>
          </a:xfrm>
        </p:spPr>
        <p:txBody>
          <a:bodyPr>
            <a:normAutofit/>
          </a:bodyPr>
          <a:lstStyle/>
          <a:p>
            <a:pPr rtl="0"/>
            <a:r>
              <a:rPr lang="en-US" sz="3200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3.5 Examples of Ad-hoc Events</a:t>
            </a:r>
            <a:endParaRPr lang="he-IL" sz="2800" b="1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" name="Picture 2" descr="World Politics Simulations"/>
          <p:cNvPicPr>
            <a:picLocks noChangeAspect="1" noChangeArrowheads="1"/>
          </p:cNvPicPr>
          <p:nvPr/>
        </p:nvPicPr>
        <p:blipFill>
          <a:blip r:embed="rId3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6" name="Picture 2" descr="World Politics Simulations"/>
          <p:cNvPicPr>
            <a:picLocks noChangeAspect="1" noChangeArrowheads="1"/>
          </p:cNvPicPr>
          <p:nvPr/>
        </p:nvPicPr>
        <p:blipFill>
          <a:blip r:embed="rId3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406482"/>
            <a:ext cx="9144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Arab-Israel Conflict Cyber Simulation</a:t>
            </a:r>
            <a:endParaRPr lang="he-IL" sz="2400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57364"/>
            <a:ext cx="6048672" cy="41044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1642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854968"/>
          </a:xfrm>
        </p:spPr>
        <p:txBody>
          <a:bodyPr>
            <a:normAutofit/>
          </a:bodyPr>
          <a:lstStyle/>
          <a:p>
            <a:pPr rtl="0"/>
            <a:r>
              <a:rPr lang="en-US" sz="3200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3.6 Examples of </a:t>
            </a:r>
            <a:r>
              <a:rPr lang="en-US" sz="3200" b="1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Ad-hoc Events</a:t>
            </a:r>
            <a:endParaRPr lang="he-IL" sz="2800" b="1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" name="Picture 2" descr="World Politics Simulations"/>
          <p:cNvPicPr>
            <a:picLocks noChangeAspect="1" noChangeArrowheads="1"/>
          </p:cNvPicPr>
          <p:nvPr/>
        </p:nvPicPr>
        <p:blipFill>
          <a:blip r:embed="rId3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6" name="Picture 2" descr="World Politics Simulations"/>
          <p:cNvPicPr>
            <a:picLocks noChangeAspect="1" noChangeArrowheads="1"/>
          </p:cNvPicPr>
          <p:nvPr/>
        </p:nvPicPr>
        <p:blipFill>
          <a:blip r:embed="rId3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406482"/>
            <a:ext cx="9144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ctr" rtl="0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 Hybrid Simulation of the 1938 Munich Crisis</a:t>
            </a:r>
            <a:endParaRPr lang="he-IL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68147"/>
            <a:ext cx="6429245" cy="42040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479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6712"/>
            <a:ext cx="9144000" cy="39087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4. Follow Instructions</a:t>
            </a:r>
          </a:p>
          <a:p>
            <a:pPr algn="ctr" rtl="0"/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Coordinate activities with teammates</a:t>
            </a: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Abide by the simulation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schedule and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rules</a:t>
            </a:r>
          </a:p>
          <a:p>
            <a:pPr algn="l" rtl="0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 </a:t>
            </a:r>
          </a:p>
          <a:p>
            <a:pPr marL="457200" indent="-457200" algn="l" rtl="0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		A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ctivities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at odds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with simulation rules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will be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stopped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914400" lvl="1" indent="-457200" algn="l" rtl="0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Rule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breakers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risk lower grades</a:t>
            </a:r>
            <a:endParaRPr lang="en-US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World Politics Simulations"/>
          <p:cNvPicPr>
            <a:picLocks noChangeAspect="1" noChangeArrowheads="1"/>
          </p:cNvPicPr>
          <p:nvPr/>
        </p:nvPicPr>
        <p:blipFill>
          <a:blip r:embed="rId2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4" name="Picture 2" descr="World Politics Simulations"/>
          <p:cNvPicPr>
            <a:picLocks noChangeAspect="1" noChangeArrowheads="1"/>
          </p:cNvPicPr>
          <p:nvPr/>
        </p:nvPicPr>
        <p:blipFill>
          <a:blip r:embed="rId2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816297"/>
            <a:ext cx="91440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Ben-Yehuda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Levin-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Banchik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Naveh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2015.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p. 108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199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Questions for Discussion</a:t>
            </a:r>
            <a:endParaRPr lang="he-IL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4282" y="3512416"/>
            <a:ext cx="8929718" cy="142875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457200" indent="-457200" algn="l" rtl="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What are the chances of surprise, unexpected outcomes and turning points in world politics?</a:t>
            </a:r>
          </a:p>
          <a:p>
            <a:pPr marL="457200" indent="-457200" algn="l" rtl="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Is the option of a back-channel essential?</a:t>
            </a:r>
          </a:p>
          <a:p>
            <a:pPr marL="457200" indent="-457200" algn="l" rtl="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Why is it necessary to get the educator’s permission before the use of violence in world politics?</a:t>
            </a:r>
          </a:p>
          <a:p>
            <a:pPr marL="457200" indent="-457200" algn="l" rtl="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Why should you be aware of media manipulation?   </a:t>
            </a:r>
          </a:p>
          <a:p>
            <a:pPr marL="457200" indent="-457200" algn="l" rtl="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What is a successful simulation?</a:t>
            </a:r>
          </a:p>
          <a:p>
            <a:pPr marL="457200" indent="-457200" algn="l" rtl="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What is more important in world politics: friends or foes? </a:t>
            </a:r>
          </a:p>
          <a:p>
            <a:pPr marL="457200" indent="-457200" algn="l" rtl="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What should a team do in case of deadlock?</a:t>
            </a:r>
          </a:p>
          <a:p>
            <a:pPr marL="457200" indent="-457200" algn="l" rtl="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Is compliance always a failure?</a:t>
            </a:r>
          </a:p>
          <a:p>
            <a:pPr algn="l" rtl="0">
              <a:spcBef>
                <a:spcPct val="0"/>
              </a:spcBef>
              <a:buFont typeface="Arial" pitchFamily="34" charset="0"/>
              <a:buChar char="•"/>
            </a:pPr>
            <a:endParaRPr lang="en-US" sz="28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l" rtl="0">
              <a:spcBef>
                <a:spcPct val="0"/>
              </a:spcBef>
              <a:buFont typeface="Arial" pitchFamily="34" charset="0"/>
              <a:buChar char="•"/>
            </a:pPr>
            <a:endParaRPr lang="en-US" sz="28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l" rtl="0">
              <a:spcBef>
                <a:spcPct val="0"/>
              </a:spcBef>
              <a:buFont typeface="Arial" pitchFamily="34" charset="0"/>
              <a:buChar char="•"/>
            </a:pPr>
            <a:endParaRPr kumimoji="0" lang="he-IL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2" descr="World Politics Simulations"/>
          <p:cNvPicPr>
            <a:picLocks noChangeAspect="1" noChangeArrowheads="1"/>
          </p:cNvPicPr>
          <p:nvPr/>
        </p:nvPicPr>
        <p:blipFill>
          <a:blip r:embed="rId3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5" name="Picture 2" descr="World Politics Simulations"/>
          <p:cNvPicPr>
            <a:picLocks noChangeAspect="1" noChangeArrowheads="1"/>
          </p:cNvPicPr>
          <p:nvPr/>
        </p:nvPicPr>
        <p:blipFill>
          <a:blip r:embed="rId3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Key Concepts</a:t>
            </a:r>
            <a:endParaRPr lang="he-I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71612"/>
            <a:ext cx="9144000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World politics interactions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World politics tools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Media manipulation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Media break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Simulation atmosphere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Ad-hoc event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Policy revision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Back-channel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Negotiation outcomes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Document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of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agreements/disagreements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2" descr="World Politics Simulations"/>
          <p:cNvPicPr>
            <a:picLocks noChangeAspect="1" noChangeArrowheads="1"/>
          </p:cNvPicPr>
          <p:nvPr/>
        </p:nvPicPr>
        <p:blipFill>
          <a:blip r:embed="rId3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7" name="Picture 2" descr="World Politics Simulations"/>
          <p:cNvPicPr>
            <a:picLocks noChangeAspect="1" noChangeArrowheads="1"/>
          </p:cNvPicPr>
          <p:nvPr/>
        </p:nvPicPr>
        <p:blipFill>
          <a:blip r:embed="rId3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800"/>
            <a:ext cx="9144000" cy="1143000"/>
          </a:xfrm>
        </p:spPr>
        <p:txBody>
          <a:bodyPr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Relevant Figures and Tables</a:t>
            </a:r>
            <a:endParaRPr lang="he-I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26125"/>
            <a:ext cx="9144000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Figure 6.1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Scenario Format: French Mediation Plan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page 90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Figure 6.2.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Scenario Format: Middle East Tribune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page 91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Figure 6.3.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Scenario Format: Multilateral Negotiation Invitations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page 92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Figure 6.4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Scenario Format: Second Israeli News Release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page 92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Figure 6.5.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Ad-hoc News Flashes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page 93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Figure 6.6.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Gulf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Nuclear Simulation Schedule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page 96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Table 6.1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Schedules for World Politics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Interactions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page 100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Table 6.2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World Politics Instructions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Participants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page 107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v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Available online at book’s website under classroom resources </a:t>
            </a:r>
          </a:p>
        </p:txBody>
      </p:sp>
      <p:pic>
        <p:nvPicPr>
          <p:cNvPr id="4" name="Picture 2" descr="World Politics Simulations"/>
          <p:cNvPicPr>
            <a:picLocks noChangeAspect="1" noChangeArrowheads="1"/>
          </p:cNvPicPr>
          <p:nvPr/>
        </p:nvPicPr>
        <p:blipFill>
          <a:blip r:embed="rId3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6" name="Picture 2" descr="World Politics Simulations"/>
          <p:cNvPicPr>
            <a:picLocks noChangeAspect="1" noChangeArrowheads="1"/>
          </p:cNvPicPr>
          <p:nvPr/>
        </p:nvPicPr>
        <p:blipFill>
          <a:blip r:embed="rId3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5769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88977"/>
            <a:ext cx="9144000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/>
            <a:endParaRPr lang="en-US" sz="2000" dirty="0">
              <a:solidFill>
                <a:prstClr val="black"/>
              </a:solidFill>
            </a:endParaRPr>
          </a:p>
          <a:p>
            <a:pPr algn="ctr" rtl="0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 Politics Guidelines</a:t>
            </a:r>
            <a:endParaRPr lang="en-US" sz="3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 algn="l" rtl="0">
              <a:buFont typeface="+mj-lt"/>
              <a:buAutoNum type="arabicPeriod"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familiar</a:t>
            </a:r>
          </a:p>
          <a:p>
            <a:pPr marL="971550" lvl="1" indent="-514350" algn="l" rtl="0">
              <a:buFont typeface="+mj-lt"/>
              <a:buAutoNum type="arabicPeriod"/>
            </a:pPr>
            <a:endParaRPr lang="en-US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 algn="l" rtl="0"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Participate in interactions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among teams</a:t>
            </a:r>
          </a:p>
          <a:p>
            <a:pPr marL="971550" lvl="1" indent="-514350" algn="l" rtl="0">
              <a:buFont typeface="+mj-lt"/>
              <a:buAutoNum type="arabicPeriod"/>
            </a:pPr>
            <a:endParaRPr lang="en-US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 algn="l" rtl="0"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Keep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updated</a:t>
            </a:r>
          </a:p>
          <a:p>
            <a:pPr marL="971550" lvl="1" indent="-514350" algn="l" rtl="0">
              <a:buFont typeface="+mj-lt"/>
              <a:buAutoNum type="arabicPeriod"/>
            </a:pPr>
            <a:endParaRPr lang="en-US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 algn="l" rtl="0">
              <a:buFont typeface="+mj-lt"/>
              <a:buAutoNum type="arabicPeriod"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instructions</a:t>
            </a:r>
            <a:endParaRPr lang="en-US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endParaRPr lang="he-IL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World Politics Simulations"/>
          <p:cNvPicPr>
            <a:picLocks noChangeAspect="1" noChangeArrowheads="1"/>
          </p:cNvPicPr>
          <p:nvPr/>
        </p:nvPicPr>
        <p:blipFill>
          <a:blip r:embed="rId2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4" name="Picture 2" descr="World Politics Simulations"/>
          <p:cNvPicPr>
            <a:picLocks noChangeAspect="1" noChangeArrowheads="1"/>
          </p:cNvPicPr>
          <p:nvPr/>
        </p:nvPicPr>
        <p:blipFill>
          <a:blip r:embed="rId2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4883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30" y="260648"/>
            <a:ext cx="9144000" cy="45858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 Get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Familiar</a:t>
            </a:r>
          </a:p>
          <a:p>
            <a:pPr algn="l" rtl="0"/>
            <a:endParaRPr lang="en-US" sz="3200" strike="sngStrik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Read the opening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scenario and assess its implications</a:t>
            </a: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Take new developments into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account</a:t>
            </a:r>
          </a:p>
          <a:p>
            <a:pPr algn="l" rtl="0"/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Adjust your team plans accordingly  </a:t>
            </a:r>
          </a:p>
          <a:p>
            <a:pPr algn="l" rtl="0"/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Picture 2" descr="World Politics Simulations"/>
          <p:cNvPicPr>
            <a:picLocks noChangeAspect="1" noChangeArrowheads="1"/>
          </p:cNvPicPr>
          <p:nvPr/>
        </p:nvPicPr>
        <p:blipFill>
          <a:blip r:embed="rId3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  <p:pic>
        <p:nvPicPr>
          <p:cNvPr id="7" name="Picture 2" descr="World Politics Simulations"/>
          <p:cNvPicPr>
            <a:picLocks noChangeAspect="1" noChangeArrowheads="1"/>
          </p:cNvPicPr>
          <p:nvPr/>
        </p:nvPicPr>
        <p:blipFill>
          <a:blip r:embed="rId3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5816297"/>
            <a:ext cx="91440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Ben-Yehuda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Levin-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Banchik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Naveh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2015.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pp. 106-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071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30" y="260648"/>
            <a:ext cx="9144000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 Get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Familiar</a:t>
            </a:r>
          </a:p>
          <a:p>
            <a:pPr algn="l" rtl="0"/>
            <a:endParaRPr lang="en-US" sz="600" strike="sngStrik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orld Politics Simulations"/>
          <p:cNvPicPr>
            <a:picLocks noChangeAspect="1" noChangeArrowheads="1"/>
          </p:cNvPicPr>
          <p:nvPr/>
        </p:nvPicPr>
        <p:blipFill>
          <a:blip r:embed="rId3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  <p:pic>
        <p:nvPicPr>
          <p:cNvPr id="7" name="Picture 2" descr="World Politics Simulations"/>
          <p:cNvPicPr>
            <a:picLocks noChangeAspect="1" noChangeArrowheads="1"/>
          </p:cNvPicPr>
          <p:nvPr/>
        </p:nvPicPr>
        <p:blipFill>
          <a:blip r:embed="rId3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sp>
        <p:nvSpPr>
          <p:cNvPr id="9" name="מלבן 8"/>
          <p:cNvSpPr/>
          <p:nvPr/>
        </p:nvSpPr>
        <p:spPr>
          <a:xfrm>
            <a:off x="0" y="126876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 Middle East Cyber Simulation </a:t>
            </a:r>
            <a:endParaRPr lang="he-IL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1734098"/>
            <a:ext cx="4691999" cy="412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643058" y="5856762"/>
            <a:ext cx="614365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Ben-Yehuda, Levin-Banchik, and </a:t>
            </a: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Naveh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. 2015. p. 91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0901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88982"/>
            <a:ext cx="9144000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 Get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Familiar</a:t>
            </a:r>
          </a:p>
          <a:p>
            <a:pPr algn="l" rtl="0"/>
            <a:endParaRPr lang="en-US" sz="400" strike="sngStrik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 rtl="0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Hybrid Simulation of the 1938 Munich Crisis</a:t>
            </a:r>
            <a:endParaRPr lang="he-IL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/>
            <a:endParaRPr lang="he-I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916832"/>
            <a:ext cx="5256584" cy="4155374"/>
          </a:xfrm>
          <a:prstGeom prst="rect">
            <a:avLst/>
          </a:prstGeom>
        </p:spPr>
      </p:pic>
      <p:pic>
        <p:nvPicPr>
          <p:cNvPr id="6" name="Picture 2" descr="World Politics Simulations"/>
          <p:cNvPicPr>
            <a:picLocks noChangeAspect="1" noChangeArrowheads="1"/>
          </p:cNvPicPr>
          <p:nvPr/>
        </p:nvPicPr>
        <p:blipFill>
          <a:blip r:embed="rId4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7" name="Picture 2" descr="World Politics Simulations"/>
          <p:cNvPicPr>
            <a:picLocks noChangeAspect="1" noChangeArrowheads="1"/>
          </p:cNvPicPr>
          <p:nvPr/>
        </p:nvPicPr>
        <p:blipFill>
          <a:blip r:embed="rId4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82832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13010"/>
            <a:ext cx="9144000" cy="89562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2.1 Participate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 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Interactions among Teams</a:t>
            </a:r>
          </a:p>
          <a:p>
            <a:pPr algn="ctr" rtl="0"/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l" rtl="0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Each team member:</a:t>
            </a:r>
          </a:p>
          <a:p>
            <a:pPr marL="914400" lvl="1" indent="-457200" algn="l" rtl="0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Interacts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with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allies and rivals using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a variety of policy means, short of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war</a:t>
            </a:r>
          </a:p>
          <a:p>
            <a:pPr lvl="1" indent="-457200" algn="l" rtl="0">
              <a:buFont typeface="Wingdings" pitchFamily="2" charset="2"/>
              <a:buChar char="v"/>
            </a:pP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2" indent="-457200" algn="l" rtl="0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Performs independently in specialized aspect of the scenario</a:t>
            </a:r>
          </a:p>
          <a:p>
            <a:pPr marL="457200" indent="-457200" algn="l" rtl="0">
              <a:buFont typeface="Wingdings" pitchFamily="2" charset="2"/>
              <a:buChar char="v"/>
            </a:pP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914400" lvl="1" indent="-457200" algn="l" rtl="0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Follows  the main themes of the cohesive team plan decided during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policy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formation</a:t>
            </a:r>
          </a:p>
          <a:p>
            <a:pPr marL="914400" lvl="1" indent="-457200" algn="l" rtl="0">
              <a:buFont typeface="Wingdings" pitchFamily="2" charset="2"/>
              <a:buChar char="v"/>
            </a:pP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 rtl="0"/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rtl="0"/>
            <a:endParaRPr lang="en-US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rtl="0"/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rtl="0"/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 rtl="0"/>
            <a:endParaRPr lang="en-US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endParaRPr lang="he-IL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World Politics Simulations"/>
          <p:cNvPicPr>
            <a:picLocks noChangeAspect="1" noChangeArrowheads="1"/>
          </p:cNvPicPr>
          <p:nvPr/>
        </p:nvPicPr>
        <p:blipFill>
          <a:blip r:embed="rId2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4" name="Picture 2" descr="World Politics Simulations"/>
          <p:cNvPicPr>
            <a:picLocks noChangeAspect="1" noChangeArrowheads="1"/>
          </p:cNvPicPr>
          <p:nvPr/>
        </p:nvPicPr>
        <p:blipFill>
          <a:blip r:embed="rId2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816297"/>
            <a:ext cx="91440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Ben-Yehuda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Levin-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Banchik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Naveh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2015.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p. 107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174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57264"/>
            <a:ext cx="9144000" cy="55553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endParaRPr lang="en-US" sz="7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rtl="0"/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2.2 World Politics Tools for 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Political Teams</a:t>
            </a:r>
            <a:endParaRPr lang="en-US" sz="28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Suggest topics for discussions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Offer to serve as mediators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Participate in negotiations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Draft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challenge, accept, sign, reject or modify diplomatic offers, treaties, alliance proposals, or peace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plans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Grant/halt economic, humanitarian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or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military aid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Threat to use violence or other forms of coercive diplomacy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Issue an ultimatum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Declare a state of emergency, high alert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Move forces or order military buildups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Use terror, hostage taking acts, reprisals and other limited violence, short of war 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only with the consent of your educator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Picture 2" descr="World Politics Simulations"/>
          <p:cNvPicPr>
            <a:picLocks noChangeAspect="1" noChangeArrowheads="1"/>
          </p:cNvPicPr>
          <p:nvPr/>
        </p:nvPicPr>
        <p:blipFill>
          <a:blip r:embed="rId2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  <p:pic>
        <p:nvPicPr>
          <p:cNvPr id="4" name="Picture 2" descr="World Politics Simulations"/>
          <p:cNvPicPr>
            <a:picLocks noChangeAspect="1" noChangeArrowheads="1"/>
          </p:cNvPicPr>
          <p:nvPr/>
        </p:nvPicPr>
        <p:blipFill>
          <a:blip r:embed="rId2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816297"/>
            <a:ext cx="91440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Ben-Yehuda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Levin-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Banchik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Naveh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2015.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p. 107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013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55175"/>
            <a:ext cx="9144000" cy="67403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2.3 Media Management for Political Teams</a:t>
            </a:r>
          </a:p>
          <a:p>
            <a:pPr algn="ctr" rtl="0"/>
            <a:endParaRPr lang="en-US" sz="20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</a:rPr>
              <a:t>Make an impact on the news agenda</a:t>
            </a: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</a:rPr>
              <a:t>Implement 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</a:rPr>
              <a:t>a 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</a:rPr>
              <a:t>public diplomacy campaign to 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</a:rPr>
              <a:t>build a positive image for 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</a:rPr>
              <a:t>your team</a:t>
            </a: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</a:rPr>
              <a:t>Publish press 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</a:rPr>
              <a:t>releases with official 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</a:rPr>
              <a:t>positions</a:t>
            </a: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</a:rPr>
              <a:t>Get interviewed using “sound bites”</a:t>
            </a: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</a:rPr>
              <a:t>React to media publications</a:t>
            </a: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</a:rPr>
              <a:t>Circulate spins and leaks</a:t>
            </a: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</a:rPr>
              <a:t>Share information selectively </a:t>
            </a: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Beware of media manipulation</a:t>
            </a: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endParaRPr lang="en-US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 algn="l" rtl="0"/>
            <a:endParaRPr lang="en-US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 algn="l" rtl="0">
              <a:buFont typeface="Wingdings" panose="05000000000000000000" pitchFamily="2" charset="2"/>
              <a:buChar char="v"/>
            </a:pPr>
            <a:endParaRPr lang="en-US" sz="3200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pic>
        <p:nvPicPr>
          <p:cNvPr id="3" name="Picture 2" descr="World Politics Simulations"/>
          <p:cNvPicPr>
            <a:picLocks noChangeAspect="1" noChangeArrowheads="1"/>
          </p:cNvPicPr>
          <p:nvPr/>
        </p:nvPicPr>
        <p:blipFill>
          <a:blip r:embed="rId2" cstate="print"/>
          <a:srcRect b="69364"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pic>
        <p:nvPicPr>
          <p:cNvPr id="4" name="Picture 2" descr="World Politics Simulations"/>
          <p:cNvPicPr>
            <a:picLocks noChangeAspect="1" noChangeArrowheads="1"/>
          </p:cNvPicPr>
          <p:nvPr/>
        </p:nvPicPr>
        <p:blipFill>
          <a:blip r:embed="rId2" cstate="print"/>
          <a:srcRect t="69364"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816297"/>
            <a:ext cx="91440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Ben-Yehuda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Levin-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Banchik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Naveh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2015.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p. 95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27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3141</TotalTime>
  <Words>1130</Words>
  <Application>Microsoft Office PowerPoint</Application>
  <PresentationFormat>On-screen Show (4:3)</PresentationFormat>
  <Paragraphs>218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ערכת נושא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3.3 Examples of ad-hoc events </vt:lpstr>
      <vt:lpstr>3.4 Examples of Ad-hoc Events</vt:lpstr>
      <vt:lpstr>3.5 Examples of Ad-hoc Events</vt:lpstr>
      <vt:lpstr>3.6 Examples of Ad-hoc Events</vt:lpstr>
      <vt:lpstr>Slide 26</vt:lpstr>
      <vt:lpstr>Questions for Discussion</vt:lpstr>
      <vt:lpstr>Key Concepts</vt:lpstr>
      <vt:lpstr>Relevant Figures and Tables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guy</dc:creator>
  <cp:lastModifiedBy>XP</cp:lastModifiedBy>
  <cp:revision>403</cp:revision>
  <dcterms:created xsi:type="dcterms:W3CDTF">2015-03-20T16:18:36Z</dcterms:created>
  <dcterms:modified xsi:type="dcterms:W3CDTF">2015-10-11T13:30:50Z</dcterms:modified>
</cp:coreProperties>
</file>