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7" r:id="rId2"/>
    <p:sldId id="257" r:id="rId3"/>
    <p:sldId id="277" r:id="rId4"/>
    <p:sldId id="270" r:id="rId5"/>
    <p:sldId id="294" r:id="rId6"/>
    <p:sldId id="295" r:id="rId7"/>
    <p:sldId id="280" r:id="rId8"/>
    <p:sldId id="298" r:id="rId9"/>
    <p:sldId id="260" r:id="rId10"/>
    <p:sldId id="278" r:id="rId11"/>
    <p:sldId id="273" r:id="rId12"/>
    <p:sldId id="274" r:id="rId13"/>
    <p:sldId id="275" r:id="rId14"/>
    <p:sldId id="283" r:id="rId15"/>
    <p:sldId id="286" r:id="rId16"/>
    <p:sldId id="289" r:id="rId17"/>
    <p:sldId id="290" r:id="rId18"/>
    <p:sldId id="296" r:id="rId19"/>
    <p:sldId id="288" r:id="rId20"/>
    <p:sldId id="266" r:id="rId21"/>
    <p:sldId id="285" r:id="rId22"/>
    <p:sldId id="291" r:id="rId23"/>
    <p:sldId id="292" r:id="rId24"/>
    <p:sldId id="293" r:id="rId25"/>
  </p:sldIdLst>
  <p:sldSz cx="9144000" cy="6858000" type="screen4x3"/>
  <p:notesSz cx="7099300" cy="102346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64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CEEF7659-A559-4240-8FEF-3C79D7456797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4022937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64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0F4F3B9E-9C5E-4CB4-BBD7-8AA16F4491E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76535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64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2DF8DC37-DA6C-4DD5-A522-CA599855C8B7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4022937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64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4D88E150-8857-4BD8-8FD3-1A4CD25EE34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3821230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74668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564904"/>
            <a:ext cx="9144000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Policy Formation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Hemda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Ben-Yehuda,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Levin-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Naveh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Prepared by Guy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Zohar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using this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presentation, please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cite: Ben-Yehuda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Hemda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Luba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Levin-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Chanan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2015.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Politics Simulations in a Global Information Age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Ann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Arbor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University of Michigan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Press.</a:t>
            </a:r>
            <a:endParaRPr lang="he-IL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006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8820"/>
            <a:ext cx="9144000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 Actor Profile</a:t>
            </a:r>
          </a:p>
          <a:p>
            <a:pPr algn="l" rtl="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individually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actor portfolio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all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 biographies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a single file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Share, compare, and discuss findings with your teammates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Reach consensus on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relevant information</a:t>
            </a:r>
          </a:p>
          <a:p>
            <a:pPr marL="457200" indent="-457200" algn="l" rtl="0"/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80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3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97914"/>
            <a:ext cx="9144000" cy="55707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 Actor Values</a:t>
            </a:r>
          </a:p>
          <a:p>
            <a:pPr algn="l" rtl="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beliefs that:</a:t>
            </a: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Shape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actor’s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worldview</a:t>
            </a: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Include ideological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normative precepts </a:t>
            </a: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Guide actors</a:t>
            </a: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Are rarely forsaken </a:t>
            </a:r>
          </a:p>
          <a:p>
            <a:pPr algn="l" rtl="0"/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Identify your actor’s values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Rank them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Discuss the relationships between them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80-81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2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7717"/>
            <a:ext cx="9144000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 Actor Goals</a:t>
            </a:r>
          </a:p>
          <a:p>
            <a:pPr algn="l" rtl="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perational stakes:</a:t>
            </a: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An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actor wants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to accomplish</a:t>
            </a: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Require allocation of resources </a:t>
            </a: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Stem from core values</a:t>
            </a: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Related to events in the scenario</a:t>
            </a:r>
          </a:p>
          <a:p>
            <a:pPr marL="914400" lvl="1" indent="-457200" algn="l" rtl="0"/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Clarify your actor’s goals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Rank them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Discuss the relationship between them</a:t>
            </a:r>
          </a:p>
          <a:p>
            <a:pPr algn="l" rtl="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81-82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2935"/>
            <a:ext cx="914400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 Actor Policy Plans and Initiatives </a:t>
            </a:r>
          </a:p>
          <a:p>
            <a:pPr algn="l" rtl="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 Plans</a:t>
            </a:r>
          </a:p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ost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suitable policy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measures and initiatives</a:t>
            </a: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Relate to each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goals</a:t>
            </a: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Reflect the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perspective of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your team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Initiatives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A document with offers and/or threats </a:t>
            </a: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Translate your team’s decisions into operational acts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Alternative Moves</a:t>
            </a:r>
          </a:p>
          <a:p>
            <a:pPr marL="457200" indent="-457200" algn="l" rtl="0"/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second-best choice to reach team’s goals  </a:t>
            </a: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82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57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70155"/>
            <a:ext cx="9144000" cy="79714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Participate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Formation</a:t>
            </a:r>
          </a:p>
          <a:p>
            <a:pPr algn="l" rtl="0"/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Each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team member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should</a:t>
            </a:r>
          </a:p>
          <a:p>
            <a:pPr marL="457200" indent="-457200" algn="l" rtl="0"/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Initiate a dialogue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with teammates and comment on their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remarks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Evaluate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and argue with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others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on their findings and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suggestions 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Add resources and integrate diverse perspectives  </a:t>
            </a:r>
          </a:p>
          <a:p>
            <a:pPr algn="l" rtl="0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joint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reached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vote or 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of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leader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85-86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70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94670"/>
            <a:ext cx="9144000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Face-to-Face Policy Formation</a:t>
            </a:r>
          </a:p>
          <a:p>
            <a:pPr algn="ctr" rtl="0"/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Formation in the 2013 Gulf Nuclear Simulation </a:t>
            </a:r>
          </a:p>
          <a:p>
            <a:pPr algn="ctr" rtl="0"/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7"/>
            <a:ext cx="6696744" cy="3278776"/>
          </a:xfrm>
          <a:prstGeom prst="rect">
            <a:avLst/>
          </a:prstGeom>
        </p:spPr>
      </p:pic>
      <p:pic>
        <p:nvPicPr>
          <p:cNvPr id="7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8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9" name="Rectangle 5"/>
          <p:cNvSpPr/>
          <p:nvPr/>
        </p:nvSpPr>
        <p:spPr>
          <a:xfrm>
            <a:off x="0" y="50660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 to record discussions for later use!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77-79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0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 Cyber Policy Formation </a:t>
            </a:r>
          </a:p>
          <a:p>
            <a:pPr algn="ctr" rtl="0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Iranian team in the 2012 Middle East Cyber Simulation</a:t>
            </a:r>
            <a:endParaRPr lang="en-US" sz="24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1380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social networks you can interact with teammates 24/7</a:t>
            </a:r>
          </a:p>
        </p:txBody>
      </p:sp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7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76-77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10355"/>
            <a:ext cx="3714776" cy="349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304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55871"/>
            <a:ext cx="91440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Initiatives</a:t>
            </a:r>
          </a:p>
          <a:p>
            <a:pPr algn="ctr" rtl="0"/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 team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nitiative in the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1938 Munich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 simulation</a:t>
            </a:r>
          </a:p>
          <a:p>
            <a:pPr algn="l" rtl="0"/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44824"/>
            <a:ext cx="6696744" cy="3816424"/>
          </a:xfrm>
          <a:prstGeom prst="rect">
            <a:avLst/>
          </a:prstGeom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7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76-77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52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540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Media Management for Political Teams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 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Plan a strategy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toward the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media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1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Debate the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public image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your team wants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to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create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1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Use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media to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maximize goals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Publish short press releases and get interviewed, incorporate “sound bites” to gain media coverage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105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Beware of media manipulation</a:t>
            </a:r>
          </a:p>
          <a:p>
            <a:pPr algn="l" rtl="0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76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922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0707"/>
            <a:ext cx="9144000" cy="72327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Policy Formation by Media Teams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  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Discuss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products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you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will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publish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Plan the publication schedule and prepare for the media break as a prime time media session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Initiate interviews with political leaders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Take competing media teams into account to gain rating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457200" indent="-457200" algn="l" rtl="0"/>
            <a:endParaRPr lang="en-US" sz="2800" dirty="0" smtClean="0">
              <a:latin typeface="Times New Roman" panose="02020603050405020304" pitchFamily="18" charset="0"/>
            </a:endParaRPr>
          </a:p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</a:rPr>
              <a:t>Preparation </a:t>
            </a:r>
            <a:r>
              <a:rPr lang="en-US" sz="2800" dirty="0">
                <a:latin typeface="Times New Roman" panose="02020603050405020304" pitchFamily="18" charset="0"/>
              </a:rPr>
              <a:t>of </a:t>
            </a:r>
            <a:r>
              <a:rPr lang="en-US" sz="2800" dirty="0" smtClean="0">
                <a:latin typeface="Times New Roman" panose="02020603050405020304" pitchFamily="18" charset="0"/>
              </a:rPr>
              <a:t>media </a:t>
            </a:r>
            <a:r>
              <a:rPr lang="en-US" sz="2800" dirty="0">
                <a:latin typeface="Times New Roman" panose="02020603050405020304" pitchFamily="18" charset="0"/>
              </a:rPr>
              <a:t>products </a:t>
            </a:r>
            <a:r>
              <a:rPr lang="en-US" sz="2800" dirty="0" smtClean="0">
                <a:latin typeface="Times New Roman" panose="02020603050405020304" pitchFamily="18" charset="0"/>
              </a:rPr>
              <a:t>at this stage helps the team </a:t>
            </a:r>
            <a:r>
              <a:rPr lang="en-US" sz="2800" dirty="0">
                <a:latin typeface="Times New Roman" panose="02020603050405020304" pitchFamily="18" charset="0"/>
              </a:rPr>
              <a:t>cope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with time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pressure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reporting challenges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during intensive world politics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negotiations</a:t>
            </a: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76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26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Policy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formation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involves decision-making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teamwork among participants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political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media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teams</a:t>
            </a:r>
          </a:p>
          <a:p>
            <a:pPr algn="l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requires teammates to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discuss and decide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their collective actor profile, values, goals and policy plan</a:t>
            </a: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Policy formation is essential for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transforming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individuals into a team with a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coherent policy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49017"/>
            <a:ext cx="9144000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 Atmosphere in Policy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 atmosphere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Enriches the simulation experience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Brings characters and teams to life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ethnocentric rhetoric</a:t>
            </a:r>
          </a:p>
          <a:p>
            <a:pPr algn="l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Decorate your team’s space with national flags, maps, insignia and emblems</a:t>
            </a:r>
          </a:p>
          <a:p>
            <a:pPr algn="l" rtl="0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" y="3284985"/>
            <a:ext cx="9180511" cy="1728191"/>
            <a:chOff x="1" y="3212977"/>
            <a:chExt cx="9180511" cy="1800199"/>
          </a:xfrm>
        </p:grpSpPr>
        <p:pic>
          <p:nvPicPr>
            <p:cNvPr id="7" name="תמונה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212977"/>
              <a:ext cx="4572000" cy="1800199"/>
            </a:xfrm>
            <a:prstGeom prst="rect">
              <a:avLst/>
            </a:prstGeom>
          </p:spPr>
        </p:pic>
        <p:pic>
          <p:nvPicPr>
            <p:cNvPr id="10" name="תמונה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1" y="3212977"/>
              <a:ext cx="4608511" cy="1800199"/>
            </a:xfrm>
            <a:prstGeom prst="rect">
              <a:avLst/>
            </a:prstGeom>
          </p:spPr>
        </p:pic>
      </p:grpSp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8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15, 77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90132"/>
            <a:ext cx="9144000" cy="100027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Follow Instructions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Abide to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simulation rules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proper modes of conduct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Adhere to assigned paradigms and theories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according to details and logic of the empirical topic</a:t>
            </a:r>
          </a:p>
          <a:p>
            <a:pPr marL="971550" lvl="1" indent="-514350" algn="l" rtl="0">
              <a:buFont typeface="+mj-lt"/>
              <a:buAutoNum type="arabicPeriod" startAt="4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the consent of your educator for violent initiatives</a:t>
            </a:r>
          </a:p>
          <a:p>
            <a:pPr marL="971550" lvl="1" indent="-514350" algn="l" rtl="0">
              <a:buFont typeface="+mj-lt"/>
              <a:buAutoNum type="arabicPeriod" startAt="5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Adhere to team decisions when interacting with others</a:t>
            </a:r>
          </a:p>
          <a:p>
            <a:pPr marL="971550" lvl="1" indent="-514350" algn="l" rtl="0">
              <a:buFont typeface="+mj-lt"/>
              <a:buAutoNum type="arabicPeriod" startAt="5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Cease negotiations during the media break</a:t>
            </a:r>
          </a:p>
          <a:p>
            <a:pPr marL="971550" lvl="1" indent="-514350" algn="l" rtl="0">
              <a:buFont typeface="+mj-lt"/>
              <a:buAutoNum type="arabicPeriod" startAt="5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one primary platform for cyber activities</a:t>
            </a:r>
          </a:p>
          <a:p>
            <a:pPr marL="971550" lvl="1" indent="-514350" algn="l" rtl="0">
              <a:buFont typeface="+mj-lt"/>
              <a:buAutoNum type="arabicPeriod" startAt="5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up all communications</a:t>
            </a:r>
          </a:p>
          <a:p>
            <a:pPr marL="971550" lvl="1" indent="-514350" algn="l" rtl="0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Keep schedule in mind and hand assignments on time</a:t>
            </a:r>
          </a:p>
          <a:p>
            <a:pPr marL="971550" lvl="1" indent="-514350" algn="l" rtl="0">
              <a:buFont typeface="+mj-lt"/>
              <a:buAutoNum type="arabicPeriod" startAt="5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l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73-75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81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Questions for Discussion</a:t>
            </a:r>
            <a:endParaRPr lang="he-IL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1472" y="3366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457200" indent="-457200" algn="l" rtl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Why is policy formation important?</a:t>
            </a:r>
          </a:p>
          <a:p>
            <a:pPr marL="457200" indent="-457200" algn="l" rtl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How can regime type influence policy formation?</a:t>
            </a:r>
          </a:p>
          <a:p>
            <a:pPr marL="457200" indent="-457200" algn="l" rtl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How does leadership affect intra-team decision-making?</a:t>
            </a:r>
          </a:p>
          <a:p>
            <a:pPr marL="457200" indent="-457200" algn="l" rtl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Are policy initiatives based on knowledge or intuition?</a:t>
            </a:r>
          </a:p>
          <a:p>
            <a:pPr marL="457200" indent="-457200" algn="l" rtl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Must the team agree on all policy measures? </a:t>
            </a:r>
          </a:p>
          <a:p>
            <a:pPr marL="457200" indent="-457200" algn="l" rtl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What are your expectations from allies and rivals?</a:t>
            </a:r>
          </a:p>
          <a:p>
            <a:pPr marL="457200" indent="-457200" algn="l" rtl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How can you use the media to promote your team’s  values, goals and plans? </a:t>
            </a:r>
          </a:p>
          <a:p>
            <a:pPr marL="457200" indent="-457200" algn="l" rtl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What happens when simulation rules are violated? </a:t>
            </a:r>
          </a:p>
          <a:p>
            <a:pPr marL="457200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9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Key Concepts</a:t>
            </a:r>
            <a:endParaRPr lang="he-I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61778"/>
            <a:ext cx="91440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Policy formation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Initial scenario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Discuss and decide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Coherent policy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Teamwork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Values, goals, policy plans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Initiatives and alternative moves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Simulation atmosphere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Simulation rules</a:t>
            </a:r>
          </a:p>
          <a:p>
            <a:pPr algn="l" rtl="0">
              <a:buFont typeface="Wingdings" pitchFamily="2" charset="2"/>
              <a:buChar char="v"/>
            </a:pPr>
            <a:endParaRPr lang="he-I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Relevant Figures and Tables</a:t>
            </a:r>
            <a:endParaRPr lang="he-I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6125"/>
            <a:ext cx="914400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Figure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5.3.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Scenario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Format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Middle East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Tribune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2011 page 72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Figure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5.4.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Scenario Format: Middle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East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Tribune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2014 page 72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SabonLTStd-Roman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5.5.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Scenario Format: U.S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 Intelligence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Report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page 73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Figure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5.6.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Scenario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Format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First Israeli News Release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page 73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Figure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5.7.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Iranian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Policy Formation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page 77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Figure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5.8.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Initiatives in the Middle East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Simulation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page 78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Figure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5.9.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Gradual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Policy Formation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page 81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Figure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5.10.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Values and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Policy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page 83</a:t>
            </a:r>
          </a:p>
          <a:p>
            <a:pPr algn="l" rtl="0"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Table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5.2.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Policy Formation Instructions for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Participants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page 85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Available online at book’s website under classroom resources </a:t>
            </a:r>
          </a:p>
          <a:p>
            <a:pPr algn="l" rtl="0"/>
            <a:endParaRPr lang="he-I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76672"/>
            <a:ext cx="914400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000" dirty="0">
              <a:solidFill>
                <a:prstClr val="black"/>
              </a:solidFill>
            </a:endParaRPr>
          </a:p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 Formation Guidelines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familiar</a:t>
            </a:r>
          </a:p>
          <a:p>
            <a:pPr marL="971550" lvl="1" indent="-514350" algn="l" rtl="0">
              <a:buFont typeface="+mj-lt"/>
              <a:buAutoNum type="arabicPeriod"/>
            </a:pP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</a:p>
          <a:p>
            <a:pPr marL="971550" lvl="1" indent="-514350" algn="l" rtl="0">
              <a:buFont typeface="+mj-lt"/>
              <a:buAutoNum type="arabicPeriod"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Participate in policy formation</a:t>
            </a:r>
          </a:p>
          <a:p>
            <a:pPr marL="971550" lvl="1" indent="-514350" algn="l" rtl="0">
              <a:buFont typeface="+mj-lt"/>
              <a:buAutoNum type="arabicPeriod"/>
            </a:pP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instructions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endParaRPr lang="he-IL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88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3817"/>
            <a:ext cx="9144000" cy="64017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Get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</a:t>
            </a:r>
          </a:p>
          <a:p>
            <a:pPr algn="l" rtl="0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Read the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initial scenario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and assess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its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positive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and negative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meanings from the perspective of your</a:t>
            </a: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Team</a:t>
            </a: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Character</a:t>
            </a:r>
          </a:p>
          <a:p>
            <a:pPr algn="l" rtl="0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Study the empirical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setting,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fictional, historical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or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current</a:t>
            </a:r>
          </a:p>
          <a:p>
            <a:pPr marL="457200" indent="-457200" algn="l" rtl="0"/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Look for historical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analogies as a useful way to get familiar with the situation at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hand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85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1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74693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Get Familiar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Arab-Israel Conflict Hybrid Simulation </a:t>
            </a:r>
            <a:endParaRPr lang="he-IL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578560"/>
            <a:ext cx="3571900" cy="427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714480" y="5857892"/>
            <a:ext cx="59293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Ben-Yehuda, Levin-Banchik, and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. 2015. p. 72.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83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74693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Get Familiar</a:t>
            </a:r>
          </a:p>
          <a:p>
            <a:pPr algn="ctr" rtl="0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Hybrid Simulation of the 1938 Munich Crisis</a:t>
            </a:r>
            <a:endParaRPr lang="he-IL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605" y="1629370"/>
            <a:ext cx="5400601" cy="43713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7457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17542"/>
            <a:ext cx="9144000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Study</a:t>
            </a:r>
          </a:p>
          <a:p>
            <a:pPr algn="l" rtl="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Integrate your knowledge on the actor and character with details provided in the scenario</a:t>
            </a:r>
          </a:p>
          <a:p>
            <a:pPr algn="l" rtl="0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Consider updates for your team’s values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goals and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policy plans in light of the scenario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85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76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01085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Gradual Policy Formation 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81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3588" y="1200155"/>
            <a:ext cx="4665866" cy="46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488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8977"/>
            <a:ext cx="9144000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 Policy Formation: Discuss and Decide</a:t>
            </a:r>
          </a:p>
          <a:p>
            <a:pPr algn="l" rtl="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actor attributes</a:t>
            </a:r>
          </a:p>
          <a:p>
            <a:pPr marL="914400" lvl="1" indent="-457200" algn="l" rtl="0">
              <a:buFont typeface="Wingdings" panose="05000000000000000000" pitchFamily="2" charset="2"/>
              <a:buChar char="v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Actor values and goals</a:t>
            </a:r>
          </a:p>
          <a:p>
            <a:pPr marL="914400" lvl="1" indent="-457200" algn="l" rtl="0">
              <a:buFont typeface="Wingdings" panose="05000000000000000000" pitchFamily="2" charset="2"/>
              <a:buChar char="v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 plans and initiatives</a:t>
            </a:r>
          </a:p>
          <a:p>
            <a:pPr algn="l" rtl="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86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5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</TotalTime>
  <Words>994</Words>
  <Application>Microsoft Office PowerPoint</Application>
  <PresentationFormat>On-screen Show (4:3)</PresentationFormat>
  <Paragraphs>250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ערכת נושא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Questions for Discussion</vt:lpstr>
      <vt:lpstr>Key Concepts</vt:lpstr>
      <vt:lpstr>Relevant Figures and Tables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guy</dc:creator>
  <cp:lastModifiedBy>XP</cp:lastModifiedBy>
  <cp:revision>306</cp:revision>
  <dcterms:created xsi:type="dcterms:W3CDTF">2015-03-20T16:18:36Z</dcterms:created>
  <dcterms:modified xsi:type="dcterms:W3CDTF">2015-10-11T13:30:07Z</dcterms:modified>
</cp:coreProperties>
</file>