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5" r:id="rId2"/>
    <p:sldId id="277" r:id="rId3"/>
    <p:sldId id="257" r:id="rId4"/>
    <p:sldId id="258" r:id="rId5"/>
    <p:sldId id="260" r:id="rId6"/>
    <p:sldId id="261" r:id="rId7"/>
    <p:sldId id="263" r:id="rId8"/>
    <p:sldId id="278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</p:sldIdLst>
  <p:sldSz cx="9144000" cy="6858000" type="screen4x3"/>
  <p:notesSz cx="7099300" cy="1023461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>
        <p:scale>
          <a:sx n="70" d="100"/>
          <a:sy n="70" d="100"/>
        </p:scale>
        <p:origin x="-115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4022937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64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l">
              <a:defRPr sz="1300"/>
            </a:lvl1pPr>
          </a:lstStyle>
          <a:p>
            <a:fld id="{9915FD79-5F2D-408C-B4FD-BC1AF547B182}" type="datetimeFigureOut">
              <a:rPr lang="he-IL" smtClean="0"/>
              <a:pPr/>
              <a:t>כ"ח/תשרי/תשע"ו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4022937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64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l">
              <a:defRPr sz="1300"/>
            </a:lvl1pPr>
          </a:lstStyle>
          <a:p>
            <a:fld id="{51D436F6-7279-427E-A912-AFE1A6D4D89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1877039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4022937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64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l">
              <a:defRPr sz="1300"/>
            </a:lvl1pPr>
          </a:lstStyle>
          <a:p>
            <a:fld id="{A96D13A2-B9B7-480F-B1FE-A15ACB6AC863}" type="datetimeFigureOut">
              <a:rPr lang="he-IL" smtClean="0"/>
              <a:pPr/>
              <a:t>כ"ח/תשרי/תשע"ו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4022937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64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l">
              <a:defRPr sz="1300"/>
            </a:lvl1pPr>
          </a:lstStyle>
          <a:p>
            <a:fld id="{7B07DE71-8616-40CB-AD33-C89B79D5B11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3815694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2295996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92978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F71D-FEEE-4142-B168-ABAEBFEC295D}" type="datetime8">
              <a:rPr lang="he-IL" smtClean="0"/>
              <a:pPr/>
              <a:t>11 אוקטובר 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DD244-0315-4EDE-B6B6-F52C41BC2C33}" type="datetime8">
              <a:rPr lang="he-IL" smtClean="0"/>
              <a:pPr/>
              <a:t>11 אוקטובר 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4D49-C8DA-4561-BE77-314EBA4655D5}" type="datetime8">
              <a:rPr lang="he-IL" smtClean="0"/>
              <a:pPr/>
              <a:t>11 אוקטובר 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CB5D-AB17-4CC1-AAA2-8AC6D659F393}" type="datetime8">
              <a:rPr lang="he-IL" smtClean="0"/>
              <a:pPr/>
              <a:t>11 אוקטובר 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1600-6EE9-485D-9C7F-29CCE9B32B09}" type="datetime8">
              <a:rPr lang="he-IL" smtClean="0"/>
              <a:pPr/>
              <a:t>11 אוקטובר 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F899-CF84-45E8-9038-3CBBEBDFB911}" type="datetime8">
              <a:rPr lang="he-IL" smtClean="0"/>
              <a:pPr/>
              <a:t>11 אוקטובר 15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599E-900E-4582-9259-E53B4D62A7F1}" type="datetime8">
              <a:rPr lang="he-IL" smtClean="0"/>
              <a:pPr/>
              <a:t>11 אוקטובר 15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A82F-5DBF-4D83-A022-D89BCAB59BA2}" type="datetime8">
              <a:rPr lang="he-IL" smtClean="0"/>
              <a:pPr/>
              <a:t>11 אוקטובר 15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9E-A161-42BB-A7B6-8FE429A7F1F3}" type="datetime8">
              <a:rPr lang="he-IL" smtClean="0"/>
              <a:pPr/>
              <a:t>11 אוקטובר 15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8C93-6CC9-4935-B2E0-CE461E0B397F}" type="datetime8">
              <a:rPr lang="he-IL" smtClean="0"/>
              <a:pPr/>
              <a:t>11 אוקטובר 15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3BBF-A0DB-4172-9533-575ADCB79DF2}" type="datetime8">
              <a:rPr lang="he-IL" smtClean="0"/>
              <a:pPr/>
              <a:t>11 אוקטובר 15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31BAE-C1FC-4B29-88D6-907563018CFC}" type="datetime8">
              <a:rPr lang="he-IL" smtClean="0"/>
              <a:pPr/>
              <a:t>11 אוקטובר 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ld Politics Simulati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564904"/>
            <a:ext cx="9144000" cy="37548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Simulation Preparations</a:t>
            </a: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Hemda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Ben-Yehuda,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Levin-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Chanan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Naveh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Prepared by Guy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Zohar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using this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presentation, please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cite: Ben-Yehuda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Hemda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Luba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Levin-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Chanan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2015.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World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Politics Simulations in a Global Information Age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Ann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Arbor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 University of Michigan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Press.</a:t>
            </a:r>
            <a:endParaRPr lang="he-IL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7298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24739"/>
            <a:ext cx="9144000" cy="46782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 Assignment: Collective Actor Portfolio </a:t>
            </a:r>
          </a:p>
          <a:p>
            <a:pPr algn="ctr" rt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teammates 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Discuss and decide: 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Individual actor portfolios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Character biographies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Compile: 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A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collective actor portfolio,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guide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Intra-team policy formation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Inter-team world politics interactions</a:t>
            </a:r>
          </a:p>
        </p:txBody>
      </p:sp>
      <p:pic>
        <p:nvPicPr>
          <p:cNvPr id="5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p. 80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8755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-15727" y="1700808"/>
            <a:ext cx="9173817" cy="4176464"/>
            <a:chOff x="-15727" y="1772816"/>
            <a:chExt cx="9173817" cy="5092242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727" y="1772816"/>
              <a:ext cx="3101319" cy="5092242"/>
            </a:xfrm>
            <a:prstGeom prst="rect">
              <a:avLst/>
            </a:prstGeom>
          </p:spPr>
        </p:pic>
        <p:pic>
          <p:nvPicPr>
            <p:cNvPr id="9" name="תמונה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5592" y="1772816"/>
              <a:ext cx="3055073" cy="5085184"/>
            </a:xfrm>
            <a:prstGeom prst="rect">
              <a:avLst/>
            </a:prstGeom>
          </p:spPr>
        </p:pic>
        <p:pic>
          <p:nvPicPr>
            <p:cNvPr id="12" name="תמונה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45588" y="1772816"/>
              <a:ext cx="3112502" cy="5085184"/>
            </a:xfrm>
            <a:prstGeom prst="rect">
              <a:avLst/>
            </a:prstGeom>
          </p:spPr>
        </p:pic>
      </p:grpSp>
      <p:pic>
        <p:nvPicPr>
          <p:cNvPr id="8" name="Picture 2" descr="World Politics Simulations"/>
          <p:cNvPicPr>
            <a:picLocks noChangeAspect="1" noChangeArrowheads="1"/>
          </p:cNvPicPr>
          <p:nvPr/>
        </p:nvPicPr>
        <p:blipFill>
          <a:blip r:embed="rId6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10" name="Picture 2" descr="World Politics Simulations"/>
          <p:cNvPicPr>
            <a:picLocks noChangeAspect="1" noChangeArrowheads="1"/>
          </p:cNvPicPr>
          <p:nvPr/>
        </p:nvPicPr>
        <p:blipFill>
          <a:blip r:embed="rId6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-49790" y="692696"/>
            <a:ext cx="9144000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 Follow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nstructions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en-US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 out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pp. 60-61, 62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3766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9790" y="696173"/>
            <a:ext cx="914400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 Follow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nstructions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en-US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a virtual platform make sure you are registered to the simulation network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2856"/>
            <a:ext cx="9144000" cy="2808312"/>
          </a:xfrm>
          <a:prstGeom prst="rect">
            <a:avLst/>
          </a:prstGeom>
        </p:spPr>
      </p:pic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4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pic>
        <p:nvPicPr>
          <p:cNvPr id="7" name="Picture 2" descr="World Politics Simulations"/>
          <p:cNvPicPr>
            <a:picLocks noChangeAspect="1" noChangeArrowheads="1"/>
          </p:cNvPicPr>
          <p:nvPr/>
        </p:nvPicPr>
        <p:blipFill>
          <a:blip r:embed="rId4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p. 60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941168"/>
            <a:ext cx="914399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e.g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on Facebook, login to your personal account 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one</a:t>
            </a:r>
          </a:p>
        </p:txBody>
      </p:sp>
    </p:spTree>
    <p:extLst>
      <p:ext uri="{BB962C8B-B14F-4D97-AF65-F5344CB8AC3E}">
        <p14:creationId xmlns="" xmlns:p14="http://schemas.microsoft.com/office/powerpoint/2010/main" val="2290331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9790" y="759470"/>
            <a:ext cx="9144000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 Follow Instructions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en-US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 assigned simulation groups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816"/>
            <a:ext cx="9144000" cy="2794024"/>
          </a:xfrm>
          <a:prstGeom prst="rect">
            <a:avLst/>
          </a:prstGeom>
        </p:spPr>
      </p:pic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4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7" name="Picture 2" descr="World Politics Simulations"/>
          <p:cNvPicPr>
            <a:picLocks noChangeAspect="1" noChangeArrowheads="1"/>
          </p:cNvPicPr>
          <p:nvPr/>
        </p:nvPicPr>
        <p:blipFill>
          <a:blip r:embed="rId4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p. 60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563443"/>
            <a:ext cx="9144000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Remember: Policy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world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place in</a:t>
            </a:r>
          </a:p>
          <a:p>
            <a:pPr marL="457200" indent="-457200"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“virtual rooms”</a:t>
            </a:r>
          </a:p>
          <a:p>
            <a:pPr marL="457200" indent="-457200"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of them!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3231260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9790" y="798959"/>
            <a:ext cx="9144000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 Follow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nstructions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en-US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yourself, your assigned character and role</a:t>
            </a:r>
          </a:p>
        </p:txBody>
      </p:sp>
      <p:grpSp>
        <p:nvGrpSpPr>
          <p:cNvPr id="2" name="קבוצה 1"/>
          <p:cNvGrpSpPr/>
          <p:nvPr/>
        </p:nvGrpSpPr>
        <p:grpSpPr>
          <a:xfrm>
            <a:off x="0" y="1846956"/>
            <a:ext cx="9144000" cy="3454252"/>
            <a:chOff x="0" y="2500306"/>
            <a:chExt cx="9144000" cy="2636912"/>
          </a:xfrm>
        </p:grpSpPr>
        <p:pic>
          <p:nvPicPr>
            <p:cNvPr id="5" name="תמונה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500306"/>
              <a:ext cx="4572000" cy="2636912"/>
            </a:xfrm>
            <a:prstGeom prst="rect">
              <a:avLst/>
            </a:prstGeom>
          </p:spPr>
        </p:pic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2210" y="2500306"/>
              <a:ext cx="4621790" cy="2636912"/>
            </a:xfrm>
            <a:prstGeom prst="rect">
              <a:avLst/>
            </a:prstGeom>
          </p:spPr>
        </p:pic>
      </p:grpSp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5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pic>
        <p:nvPicPr>
          <p:cNvPr id="7" name="Picture 2" descr="World Politics Simulations"/>
          <p:cNvPicPr>
            <a:picLocks noChangeAspect="1" noChangeArrowheads="1"/>
          </p:cNvPicPr>
          <p:nvPr/>
        </p:nvPicPr>
        <p:blipFill>
          <a:blip r:embed="rId5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p. 65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01208"/>
            <a:ext cx="9144000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photos and links for additional information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1698826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29736"/>
            <a:ext cx="9144000" cy="49244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 Follow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nstructions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simulation is based on gradual learning and step-by-step preparations</a:t>
            </a:r>
          </a:p>
          <a:p>
            <a:pPr marL="457200" indent="-457200"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The schedule and rules apply to all</a:t>
            </a:r>
          </a:p>
          <a:p>
            <a:pPr marL="457200" indent="-457200"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Hand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assignments 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marL="457200" indent="-457200"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Progressively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contribute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team’s debates on 	policy formation</a:t>
            </a:r>
          </a:p>
          <a:p>
            <a:pPr marL="457200" indent="-457200"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Collect information </a:t>
            </a:r>
          </a:p>
          <a:p>
            <a:pPr marL="457200" indent="-457200"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Exchange ideas</a:t>
            </a:r>
          </a:p>
          <a:p>
            <a:pPr marL="457200" indent="-457200"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Begin discussions on values, goals and policy</a:t>
            </a:r>
          </a:p>
          <a:p>
            <a:pPr marL="457200" indent="-457200"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Provide critique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p. 65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6064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8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Questions for Discussion</a:t>
            </a:r>
            <a:endParaRPr lang="he-IL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79816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914400" lvl="1" indent="-457200" algn="l" rtl="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Why are policy formation and world politics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conducted </a:t>
            </a: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in separate rooms? </a:t>
            </a:r>
            <a:endParaRPr lang="en-US" sz="28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914400" lvl="1" indent="-457200" algn="l" rtl="0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sz="16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914400" lvl="1" indent="-457200" algn="l" rtl="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What is the difference between individual and collective actor portfolios? Do we need both? </a:t>
            </a:r>
          </a:p>
          <a:p>
            <a:pPr lvl="1" algn="l" rtl="0">
              <a:spcBef>
                <a:spcPct val="0"/>
              </a:spcBef>
            </a:pPr>
            <a:endParaRPr lang="en-US" sz="16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914400" lvl="1" indent="-457200" algn="l" rtl="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Why should simulations include media actors?</a:t>
            </a:r>
          </a:p>
          <a:p>
            <a:pPr marL="914400" lvl="1" indent="-457200" algn="l" rtl="0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sz="16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914400" lvl="1" indent="-457200" algn="l" rtl="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Are simulation rules necessary? What rules would you suggest?</a:t>
            </a:r>
          </a:p>
          <a:p>
            <a:pPr marL="914400" lvl="1" indent="-457200" algn="l" rtl="0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sz="16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914400" lvl="1" indent="-457200" algn="l" rtl="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Should simulation rules reflect reality?</a:t>
            </a:r>
          </a:p>
          <a:p>
            <a:pPr lvl="1" algn="l" rtl="0">
              <a:spcBef>
                <a:spcPct val="0"/>
              </a:spcBef>
              <a:buFont typeface="Arial" pitchFamily="34" charset="0"/>
              <a:buChar char="•"/>
            </a:pPr>
            <a:endParaRPr lang="en-US" sz="2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1" algn="l" rtl="0">
              <a:spcBef>
                <a:spcPct val="0"/>
              </a:spcBef>
              <a:buFont typeface="Arial" pitchFamily="34" charset="0"/>
              <a:buChar char="•"/>
            </a:pPr>
            <a:endParaRPr lang="en-US" sz="2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1" algn="l" rtl="0">
              <a:spcBef>
                <a:spcPct val="0"/>
              </a:spcBef>
              <a:buFont typeface="Arial" pitchFamily="34" charset="0"/>
              <a:buChar char="•"/>
            </a:pPr>
            <a:endParaRPr kumimoji="0" lang="he-IL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Key Concepts</a:t>
            </a:r>
            <a:endParaRPr lang="he-I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76641"/>
            <a:ext cx="914400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Actor portfolio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Collective actor portfolio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Character biography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Individual and team assignments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Simulations website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Registration form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Intra-team policy formation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Inter-team world politics interactions</a:t>
            </a:r>
          </a:p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Relevant Figures and Tables</a:t>
            </a:r>
            <a:endParaRPr lang="he-I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5085"/>
            <a:ext cx="9144000" cy="39087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Simulation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Website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page 59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Figure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4.2.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Simulation Page on Facebook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page 61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Figure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4.3.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Registration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page 62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v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Table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4.3.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Simulation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Assignments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page 55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Table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4.4.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Setup Instructions for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Participants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page 64</a:t>
            </a:r>
          </a:p>
          <a:p>
            <a:pPr algn="l" rtl="0">
              <a:buFont typeface="Wingdings" pitchFamily="2" charset="2"/>
              <a:buChar char="v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v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v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Available online at book’s website under classroom resources </a:t>
            </a:r>
          </a:p>
        </p:txBody>
      </p:sp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01085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Stages</a:t>
            </a: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p. 71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285860"/>
            <a:ext cx="453228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48838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08720"/>
            <a:ext cx="9144000" cy="4955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What have been done so far?</a:t>
            </a:r>
          </a:p>
          <a:p>
            <a:pPr algn="l" rtl="0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Selection of simulation type and topic</a:t>
            </a:r>
          </a:p>
          <a:p>
            <a:pPr algn="l" rtl="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Assignment of teams and roles </a:t>
            </a:r>
          </a:p>
          <a:p>
            <a:pPr algn="l" rtl="0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What next? </a:t>
            </a:r>
          </a:p>
          <a:p>
            <a:pPr algn="l" rtl="0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Preparation for the simulation</a:t>
            </a:r>
          </a:p>
          <a:p>
            <a:pPr algn="l" rtl="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	Individuals</a:t>
            </a:r>
          </a:p>
          <a:p>
            <a:pPr algn="l" rtl="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	Teams</a:t>
            </a:r>
            <a:endParaRPr lang="en-US" sz="3200" dirty="0"/>
          </a:p>
        </p:txBody>
      </p:sp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endParaRPr lang="en-US" sz="3200" dirty="0"/>
          </a:p>
          <a:p>
            <a:pPr algn="ctr" rt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Guidelines</a:t>
            </a:r>
          </a:p>
          <a:p>
            <a:pPr algn="l" rtl="0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 familiar</a:t>
            </a:r>
          </a:p>
          <a:p>
            <a:pPr marL="971550" lvl="1" indent="-514350" algn="l" rtl="0">
              <a:buFont typeface="+mj-lt"/>
              <a:buAutoNum type="arabicPeriod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</a:p>
          <a:p>
            <a:pPr marL="971550" lvl="1" indent="-514350" algn="l" rtl="0">
              <a:buFont typeface="+mj-lt"/>
              <a:buAutoNum type="arabicPeriod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instructions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167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76434"/>
            <a:ext cx="9144000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ctr" rtl="0">
              <a:buAutoNum type="arabi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 Familiar </a:t>
            </a:r>
          </a:p>
          <a:p>
            <a:pPr marL="514350" indent="-514350" algn="ctr" rtl="0"/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simulation website to learn about</a:t>
            </a:r>
            <a:endParaRPr lang="he-IL" sz="2800" b="1" i="1" dirty="0" smtClean="0"/>
          </a:p>
          <a:p>
            <a:pPr marL="514350" indent="-514350" algn="ctr" rtl="0"/>
            <a:endPara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plan, schedule, topic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teams, assignments</a:t>
            </a:r>
          </a:p>
        </p:txBody>
      </p:sp>
      <p:pic>
        <p:nvPicPr>
          <p:cNvPr id="5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pp. 58-59, 64-65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643051"/>
            <a:ext cx="863650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28260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81883"/>
            <a:ext cx="9144000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Study</a:t>
            </a:r>
          </a:p>
          <a:p>
            <a:pPr algn="ctr" rtl="0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 research and compose</a:t>
            </a:r>
          </a:p>
          <a:p>
            <a:pPr marL="457200" indent="-457200" algn="l" rt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Actor portfolio</a:t>
            </a:r>
          </a:p>
          <a:p>
            <a:pPr marL="457200" indent="-457200" algn="l" rtl="0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your political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media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actor</a:t>
            </a:r>
          </a:p>
          <a:p>
            <a:pPr marL="457200" indent="-457200" algn="l" rtl="0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haracter biography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for your assigned decision-maker or media 			professional</a:t>
            </a:r>
          </a:p>
          <a:p>
            <a:endParaRPr lang="he-IL" dirty="0"/>
          </a:p>
        </p:txBody>
      </p:sp>
      <p:pic>
        <p:nvPicPr>
          <p:cNvPr id="5" name="Picture 2" descr="World Politics Simulations"/>
          <p:cNvPicPr>
            <a:picLocks noChangeAspect="1" noChangeArrowheads="1"/>
          </p:cNvPicPr>
          <p:nvPr/>
        </p:nvPicPr>
        <p:blipFill>
          <a:blip r:embed="rId4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4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8978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6881"/>
            <a:ext cx="9144000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Assignment: Actor Portfolio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Ten-page report with two parts</a:t>
            </a:r>
          </a:p>
          <a:p>
            <a:pPr algn="l" rtl="0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/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First: Description of the actor and its core attributes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Regime type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Ideology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Capabilities and status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Membership in regional/international organizations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Allies and rivals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Values and goals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Policy and behavior </a:t>
            </a:r>
          </a:p>
          <a:p>
            <a:pPr algn="l" rtl="0"/>
            <a:endParaRPr lang="en-US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pp. 54-57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7664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6881"/>
            <a:ext cx="9144000" cy="44627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Assignment: Actor Portfolio</a:t>
            </a:r>
          </a:p>
          <a:p>
            <a:pPr algn="l" rtl="0"/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Ten-page report with two parts</a:t>
            </a:r>
          </a:p>
          <a:p>
            <a:pPr algn="l" rtl="0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Second: Actor’s perspective on simulation topic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The main issues as the actor defines them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 basic timeline of core events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Relevant documents and agreements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Relationships between main actors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Constraints and opportunities the actor should consider</a:t>
            </a:r>
          </a:p>
          <a:p>
            <a:pPr algn="l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pp. 54-57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7664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14356"/>
            <a:ext cx="9144000" cy="52322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Assignment: Character Biography</a:t>
            </a:r>
          </a:p>
          <a:p>
            <a:pPr algn="ctr" rtl="0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One-page summary</a:t>
            </a:r>
          </a:p>
          <a:p>
            <a:pPr algn="l" rtl="0"/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characters’ core attributes: Decision-makers or media professionals</a:t>
            </a:r>
          </a:p>
          <a:p>
            <a:pPr marL="457200" indent="-457200" algn="l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Role</a:t>
            </a:r>
          </a:p>
          <a:p>
            <a:pPr marL="457200" indent="-457200" algn="l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Values</a:t>
            </a:r>
          </a:p>
          <a:p>
            <a:pPr marL="457200" indent="-457200" algn="l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Ideology</a:t>
            </a:r>
          </a:p>
          <a:p>
            <a:pPr marL="457200" indent="-457200" algn="l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Past experience</a:t>
            </a:r>
          </a:p>
          <a:p>
            <a:pPr marL="457200" indent="-457200" algn="l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Main issues as the character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	</a:t>
            </a:r>
          </a:p>
          <a:p>
            <a:pPr marL="457200" indent="-457200" algn="l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Political rivals</a:t>
            </a:r>
          </a:p>
          <a:p>
            <a:pPr marL="457200" indent="-457200" algn="l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Popularity </a:t>
            </a:r>
          </a:p>
        </p:txBody>
      </p:sp>
      <p:pic>
        <p:nvPicPr>
          <p:cNvPr id="5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p. 56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6677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523</Words>
  <Application>Microsoft Office PowerPoint</Application>
  <PresentationFormat>On-screen Show (4:3)</PresentationFormat>
  <Paragraphs>158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ערכת נושא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Questions for Discussion</vt:lpstr>
      <vt:lpstr>Key Concepts</vt:lpstr>
      <vt:lpstr>Relevant Figures and Tables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guy</dc:creator>
  <cp:lastModifiedBy>XP</cp:lastModifiedBy>
  <cp:revision>189</cp:revision>
  <dcterms:created xsi:type="dcterms:W3CDTF">2015-03-20T16:18:36Z</dcterms:created>
  <dcterms:modified xsi:type="dcterms:W3CDTF">2015-10-11T13:29:43Z</dcterms:modified>
</cp:coreProperties>
</file>