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 bookmarkIdSeed="3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4" r:id="rId4"/>
    <p:sldId id="276" r:id="rId5"/>
    <p:sldId id="259" r:id="rId6"/>
    <p:sldId id="287" r:id="rId7"/>
    <p:sldId id="268" r:id="rId8"/>
    <p:sldId id="258" r:id="rId9"/>
    <p:sldId id="281" r:id="rId10"/>
    <p:sldId id="282" r:id="rId11"/>
    <p:sldId id="283" r:id="rId12"/>
    <p:sldId id="274" r:id="rId13"/>
    <p:sldId id="290" r:id="rId14"/>
    <p:sldId id="267" r:id="rId15"/>
    <p:sldId id="288" r:id="rId16"/>
    <p:sldId id="265" r:id="rId17"/>
    <p:sldId id="269" r:id="rId18"/>
    <p:sldId id="291" r:id="rId19"/>
    <p:sldId id="273" r:id="rId20"/>
    <p:sldId id="286" r:id="rId21"/>
    <p:sldId id="285" r:id="rId22"/>
    <p:sldId id="289" r:id="rId23"/>
  </p:sldIdLst>
  <p:sldSz cx="9144000" cy="6858000" type="screen4x3"/>
  <p:notesSz cx="7099300" cy="102346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סגנון ערכת נושא 1 - הדגשה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84378" autoAdjust="0"/>
    <p:restoredTop sz="94713" autoAdjust="0"/>
  </p:normalViewPr>
  <p:slideViewPr>
    <p:cSldViewPr>
      <p:cViewPr varScale="1">
        <p:scale>
          <a:sx n="67" d="100"/>
          <a:sy n="67" d="100"/>
        </p:scale>
        <p:origin x="-9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4022937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64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0FE7001C-6E47-41A3-A33B-7466FA180876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4022937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64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FE2B1700-9604-4020-9ADD-7847D7DC959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2994185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4022937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64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CAA77171-75FF-4421-B7CC-7327CA2E1C93}" type="datetimeFigureOut">
              <a:rPr lang="he-IL" smtClean="0"/>
              <a:pPr/>
              <a:t>כ"ח/תשרי/תשע"ו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4022937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64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F1C53BCC-2C97-4CB2-BC55-2D1629FC97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9883676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672049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077735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417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6463-86F1-4C42-BAC0-34500A84794F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D4EB-CADB-44DA-AF3B-F1ADAF6D699E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B28B-FECD-4AD7-862F-5902095A0DC2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B8D8-AF5E-4C64-9AA0-47FF760400F2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C1AB-AD3C-4F51-BFB7-12F0FC0A5DC1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EE29-851F-4BD7-ADB0-6EEC7BFA288D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3992-6685-4D8C-8742-2287ED5EBFE5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FADD-F82B-4CC0-92E1-F668D7803DA2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DA9A-C027-4A35-B42D-16C47B8ACEDE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B4EA-BF10-4893-821D-77EB0AA70A94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0654-707B-4CC4-B901-6DDF14CFBB02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54B31-8191-4FE9-88D1-90AF16E94F4B}" type="datetime8">
              <a:rPr lang="he-IL" smtClean="0"/>
              <a:pPr/>
              <a:t>11 אוקטובר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Ben-Yehuda, Levin-Banchik and Naveh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E82CA-C01D-42E9-8691-8C92100B41D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5649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564904"/>
            <a:ext cx="9144000" cy="37240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Simulations as a Useful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Tool</a:t>
            </a: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Hemda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Ben-Yehuda,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Levin-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Naveh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Prepared by Guy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Zohar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this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presentation, please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cite: Ben-Yehuda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Hemda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Luba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Levin-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Chanan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2015.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Politics Simulations in a Global Information Age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Ann 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Arbor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 University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Michigan Press.</a:t>
            </a:r>
            <a:endParaRPr lang="he-IL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69116"/>
            <a:ext cx="9144000" cy="57554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Practice &amp; Develop Skills: Behavioral Simulation Utility 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 Critical thinking and analytical skills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 Laboratory for practical training and research on decision making, negotiations, journalism and other topics</a:t>
            </a:r>
            <a:r>
              <a:rPr lang="en-US" sz="2400" dirty="0" smtClean="0"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 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 Information management and retention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 Peer-based collaborative teamwork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 Civic culture and rhetoric skills</a:t>
            </a:r>
            <a:endParaRPr lang="en-US" sz="2400" dirty="0" smtClean="0">
              <a:uFill>
                <a:solidFill>
                  <a:srgbClr val="000000"/>
                </a:solidFill>
              </a:uFill>
              <a:latin typeface="Times New Roman"/>
              <a:ea typeface="Calibri"/>
              <a:cs typeface="Arial"/>
            </a:endParaRPr>
          </a:p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12, 21-22, 146-48, 159-60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22535"/>
            <a:ext cx="9144000" cy="97257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Feel &amp; Enjoy: Affective Simulation Utility</a:t>
            </a:r>
          </a:p>
          <a:p>
            <a:pPr algn="ctr" rtl="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 Diversity of cultural, ethical and religious issues, value judgments, prejudice and subjective points of view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 Sympathy, empathy, identification and attitude modifications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 Creativity and improvisation to make learning emotional, intensive and fun</a:t>
            </a:r>
          </a:p>
          <a:p>
            <a:pPr algn="l" rtl="0">
              <a:buFont typeface="Wingdings" pitchFamily="2" charset="2"/>
              <a:buChar char="v"/>
            </a:pPr>
            <a:endParaRPr lang="en-US" sz="2800" dirty="0" smtClean="0">
              <a:uFill>
                <a:solidFill>
                  <a:srgbClr val="000000"/>
                </a:solidFill>
              </a:uFill>
              <a:latin typeface="Times New Roman"/>
              <a:ea typeface="Calibri"/>
              <a:cs typeface="Arial"/>
            </a:endParaRPr>
          </a:p>
          <a:p>
            <a:pPr algn="l" rtl="0">
              <a:buFont typeface="Wingdings" pitchFamily="2" charset="2"/>
              <a:buChar char="v"/>
            </a:pPr>
            <a:endParaRPr lang="en-US" sz="28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/>
              <a:ea typeface="Arial Unicode MS"/>
              <a:cs typeface="Arial"/>
            </a:endParaRPr>
          </a:p>
          <a:p>
            <a:pPr algn="l" rtl="0">
              <a:buFont typeface="Wingdings" pitchFamily="2" charset="2"/>
              <a:buChar char="v"/>
            </a:pPr>
            <a:endParaRPr lang="en-US" sz="28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/>
              <a:ea typeface="Arial Unicode MS"/>
              <a:cs typeface="Arial"/>
            </a:endParaRPr>
          </a:p>
          <a:p>
            <a:pPr algn="l" rtl="0">
              <a:buFont typeface="Wingdings" pitchFamily="2" charset="2"/>
              <a:buChar char="v"/>
            </a:pPr>
            <a:endParaRPr lang="en-US" sz="28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/>
              <a:ea typeface="Arial Unicode MS"/>
              <a:cs typeface="Arial"/>
            </a:endParaRP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he-IL" sz="2800" b="1" dirty="0"/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/>
          </a:p>
          <a:p>
            <a:pPr algn="ctr"/>
            <a:endParaRPr lang="he-IL" sz="2800" dirty="0"/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12, 21-22, 146-48, 159-60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52736"/>
            <a:ext cx="9144000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Traditional learning</a:t>
            </a: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vs. </a:t>
            </a: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Hybrid learning with simulations</a:t>
            </a: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he-IL" sz="2800" b="1" dirty="0"/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/>
          </a:p>
          <a:p>
            <a:pPr algn="ctr"/>
            <a:endParaRPr lang="he-IL" sz="2800" dirty="0"/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928670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Hybrid Learning Cycle</a:t>
            </a:r>
            <a:endParaRPr lang="he-I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11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500193"/>
            <a:ext cx="4948000" cy="428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96284"/>
            <a:ext cx="9144000" cy="105259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Passive Learning Replaced</a:t>
            </a:r>
          </a:p>
          <a:p>
            <a:pPr algn="ctr"/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Traditional learning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Knowledge is transferred by the educator to the students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Students are generally passive followers</a:t>
            </a:r>
          </a:p>
          <a:p>
            <a:pPr algn="l" rtl="0">
              <a:buFont typeface="Wingdings" pitchFamily="2" charset="2"/>
              <a:buChar char="v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Hybrid learning with simulations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Knowledge is transferred</a:t>
            </a:r>
          </a:p>
          <a:p>
            <a:pPr algn="l" rtl="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educator to the students</a:t>
            </a:r>
          </a:p>
          <a:p>
            <a:pPr algn="l" rtl="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students to peers</a:t>
            </a:r>
          </a:p>
          <a:p>
            <a:pPr algn="l" rtl="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students to educator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Students partake in an active learning process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he-IL" sz="2800" b="1" dirty="0"/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/>
          </a:p>
          <a:p>
            <a:pPr algn="ctr"/>
            <a:endParaRPr lang="he-IL" sz="2800" dirty="0"/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3532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Transformed Learning Structure</a:t>
            </a:r>
            <a:endParaRPr lang="he-I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Restructuring of the learning configuration: 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a traditional top-down one illustrated by the bold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arrows alone, 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a more complex one, shown by the addition of multiple light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blue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arrows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13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7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214422"/>
            <a:ext cx="4458459" cy="3500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728627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93255"/>
            <a:ext cx="9144000" cy="147424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Solitary Learning Transformed</a:t>
            </a:r>
          </a:p>
          <a:p>
            <a:pPr algn="l"/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Traditional learning 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The learning process is prefixed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Assignments as solitary tasks: reading texts, and written essays</a:t>
            </a:r>
          </a:p>
          <a:p>
            <a:pPr algn="l" rtl="0">
              <a:buFont typeface="Wingdings" pitchFamily="2" charset="2"/>
              <a:buChar char="v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Hybrid learning with simulations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Active participation of each student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Interactions between students and educator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Interactions among peer students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Assignments shaped by educator with individual initiatives as opportunities for creativity and cooperation </a:t>
            </a:r>
          </a:p>
          <a:p>
            <a:pPr algn="l" rtl="0">
              <a:buFont typeface="Wingdings" pitchFamily="2" charset="2"/>
              <a:buChar char="v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0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he-IL" sz="3200" b="1" dirty="0" smtClean="0"/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/>
          </a:p>
          <a:p>
            <a:pPr algn="ctr"/>
            <a:endParaRPr lang="he-IL" sz="3200" dirty="0" smtClean="0"/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he-IL" sz="2800" b="1" dirty="0"/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/>
          </a:p>
          <a:p>
            <a:pPr algn="ctr"/>
            <a:endParaRPr lang="he-IL" sz="2800" dirty="0"/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7-8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70492"/>
            <a:ext cx="9144000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Traditional Resources Expanded</a:t>
            </a:r>
          </a:p>
          <a:p>
            <a:pPr algn="l"/>
            <a:endParaRPr lang="en-US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Traditional learning</a:t>
            </a:r>
          </a:p>
          <a:p>
            <a:pPr algn="l" rtl="0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Academic content and textbooks, mostly available at the library</a:t>
            </a: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Sharing resources and debating them is limited </a:t>
            </a: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Hybrid learning with simulations</a:t>
            </a:r>
          </a:p>
          <a:p>
            <a:pPr algn="l" rtl="0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Unlimited resources: traditional and cyber, such as photos, videos, and documents, available online with easy access </a:t>
            </a: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Sharing resources online makes discussions on their contribution and quality easy and common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e-IL" sz="2800" dirty="0"/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8-9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70492"/>
            <a:ext cx="91440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e-IL" sz="2800" dirty="0"/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p. 9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834078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Hybrid Learning Resources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348460"/>
            <a:ext cx="7643866" cy="450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14398"/>
            <a:ext cx="9144000" cy="14250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Curriculum Redesigned </a:t>
            </a:r>
          </a:p>
          <a:p>
            <a:pPr algn="l"/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Traditional learning</a:t>
            </a:r>
          </a:p>
          <a:p>
            <a:pPr algn="l"/>
            <a:endParaRPr lang="en-US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Students are bound to a pre-determined narrative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Materials and data are provided by educator 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Hybrid learning with simulations</a:t>
            </a:r>
          </a:p>
          <a:p>
            <a:pPr algn="l" rtl="0"/>
            <a:endParaRPr lang="en-US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Students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can “alter”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history, as they step into decision-makers </a:t>
            </a:r>
          </a:p>
          <a:p>
            <a:pPr algn="l" rtl="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shoes</a:t>
            </a: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Students create their own database for research  </a:t>
            </a:r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0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he-IL" sz="3200" b="1" dirty="0" smtClean="0"/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/>
          </a:p>
          <a:p>
            <a:pPr algn="ctr"/>
            <a:endParaRPr lang="he-IL" sz="3200" dirty="0" smtClean="0"/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he-IL" sz="2800" b="1" dirty="0"/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/>
          </a:p>
          <a:p>
            <a:pPr algn="ctr"/>
            <a:endParaRPr lang="he-IL" sz="2800" dirty="0"/>
          </a:p>
        </p:txBody>
      </p:sp>
      <p:pic>
        <p:nvPicPr>
          <p:cNvPr id="3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10-11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28"/>
            <a:ext cx="9144000" cy="57246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Why read about a historical event when you can re-create it?</a:t>
            </a:r>
          </a:p>
          <a:p>
            <a:pPr algn="l" rtl="0">
              <a:buFont typeface="Wingdings" pitchFamily="2" charset="2"/>
              <a:buChar char="v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Why learn passively about political and media characters when you can step into their shoes?</a:t>
            </a:r>
          </a:p>
          <a:p>
            <a:pPr algn="l" rtl="0">
              <a:buFont typeface="Wingdings" pitchFamily="2" charset="2"/>
              <a:buChar char="v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Why struggle to understand world politics complexities when you can take part in them?</a:t>
            </a:r>
          </a:p>
          <a:p>
            <a:pPr algn="l" rtl="0">
              <a:buFont typeface="Wingdings" pitchFamily="2" charset="2"/>
              <a:buChar char="v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Learn with a fun, interactive and innovative tool!</a:t>
            </a:r>
          </a:p>
          <a:p>
            <a:pPr algn="l" rtl="0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 for it – Start Using Simulations!</a:t>
            </a:r>
            <a:endParaRPr lang="he-I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26005" y="332656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he-IL" dirty="0"/>
          </a:p>
        </p:txBody>
      </p:sp>
      <p:pic>
        <p:nvPicPr>
          <p:cNvPr id="9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10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3832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Questions for Discussion</a:t>
            </a:r>
            <a:endParaRPr lang="he-IL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43812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914400" lvl="1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Who would you like to represent and why?</a:t>
            </a:r>
          </a:p>
          <a:p>
            <a:pPr marL="742950" lvl="1" indent="-28575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sz="1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914400" lvl="1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Would  you agree to represent an enemy?</a:t>
            </a:r>
          </a:p>
          <a:p>
            <a:pPr marL="742950" lvl="1" indent="-28575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sz="1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914400" lvl="1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Should we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replicate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reality? </a:t>
            </a:r>
          </a:p>
          <a:p>
            <a:pPr marL="742950" lvl="1" indent="-28575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endParaRPr kumimoji="0" lang="en-US" sz="16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914400" lvl="1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it possible to replicate reality?</a:t>
            </a:r>
          </a:p>
          <a:p>
            <a:pPr marL="742950" lvl="1" indent="-28575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endParaRPr kumimoji="0" lang="en-US" sz="16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914400" lvl="1" indent="-457200" algn="l" rtl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What are your expectations from the simulation? </a:t>
            </a:r>
          </a:p>
          <a:p>
            <a:pPr lvl="0" algn="l" rtl="0">
              <a:spcBef>
                <a:spcPct val="0"/>
              </a:spcBef>
              <a:buFont typeface="Arial" pitchFamily="34" charset="0"/>
              <a:buChar char="•"/>
            </a:pPr>
            <a:endParaRPr kumimoji="0" lang="he-IL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3832"/>
            <a:ext cx="9144000" cy="1143000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Key Concepts</a:t>
            </a:r>
            <a:endParaRPr lang="he-I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33786"/>
            <a:ext cx="914400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Simulation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Players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Environment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Face-to-face simulation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Cyber simulation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Hybrid simulation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Traditional learning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Hybrid learning cycle and resources </a:t>
            </a:r>
          </a:p>
          <a:p>
            <a:pPr algn="l" rtl="0">
              <a:buFont typeface="Wingdings" pitchFamily="2" charset="2"/>
              <a:buChar char="v"/>
            </a:pPr>
            <a:endParaRPr lang="he-IL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698990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Relevant Figures and Tables</a:t>
            </a:r>
            <a:endParaRPr lang="he-I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15556"/>
            <a:ext cx="9144000" cy="4556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Figure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Simulations and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Hybrid Learning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Figure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Transformed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Learning Structure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7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Figure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Hybrid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Learning Resources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page 9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Figure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1.4.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Simulations in a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Hybrid Learning Cycle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page 11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Figure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1.5.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Conceptual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Framework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Components and Links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page 13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Table 1.1.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Simulation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page 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Conceptual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Framework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12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Simulation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Typology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page 31</a:t>
            </a:r>
          </a:p>
          <a:p>
            <a:pPr algn="l" rtl="0"/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Available online at book’s website under classroom resources </a:t>
            </a: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7408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political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Set up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intentionally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replicate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fiction or nonfiction situations</a:t>
            </a:r>
          </a:p>
          <a:p>
            <a:pPr algn="l" rtl="0">
              <a:buFont typeface="Wingdings" pitchFamily="2" charset="2"/>
              <a:buChar char="v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Involves at least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two participants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Individuals or teams,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Representing states,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nonstate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actors, international organizations, or media organs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Interacting according to a given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scenario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Within a present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time frame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specific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activity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he-I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he-IL" sz="2800" b="1" dirty="0"/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/>
          </a:p>
          <a:p>
            <a:pPr algn="ctr"/>
            <a:endParaRPr lang="he-IL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-27384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Levin-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Naveh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43174" y="701085"/>
            <a:ext cx="43969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Simulation</a:t>
            </a:r>
          </a:p>
        </p:txBody>
      </p:sp>
      <p:pic>
        <p:nvPicPr>
          <p:cNvPr id="10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11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p. 13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6428"/>
            <a:ext cx="9144000" cy="51398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Simulation Types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Simulations are classified by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Players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Players</a:t>
            </a:r>
          </a:p>
          <a:p>
            <a:pPr algn="l" rtl="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students, professionals and practitioners</a:t>
            </a:r>
          </a:p>
          <a:p>
            <a:pPr algn="l" rtl="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Machine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robot interactions structured by pre-preinstalled formula/software</a:t>
            </a:r>
          </a:p>
          <a:p>
            <a:pPr algn="l" rtl="0"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Environment</a:t>
            </a:r>
          </a:p>
          <a:p>
            <a:pPr algn="l" rtl="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concrete location, classroom/lab</a:t>
            </a:r>
          </a:p>
          <a:p>
            <a:pPr algn="l" rtl="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Virtual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abstract, non-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nontangible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milieu</a:t>
            </a:r>
          </a:p>
        </p:txBody>
      </p:sp>
      <p:pic>
        <p:nvPicPr>
          <p:cNvPr id="5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30-32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0027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Simulation Types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Face-to-Face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Human participants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Physical environment</a:t>
            </a:r>
          </a:p>
          <a:p>
            <a:pPr algn="l" rtl="0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Cyber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Human participants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Virtual environment </a:t>
            </a:r>
          </a:p>
          <a:p>
            <a:pPr algn="l" rtl="0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Hybrid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l" rtl="0"/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Two rounds or more</a:t>
            </a:r>
          </a:p>
          <a:p>
            <a:pPr lvl="0" algn="l" rtl="0"/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Face-to-face, on campus </a:t>
            </a:r>
          </a:p>
          <a:p>
            <a:pPr lvl="0" algn="l" rtl="0"/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Cyber, on the web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he-IL" sz="3200" b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he-IL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30-32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84565"/>
            <a:ext cx="9144000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Simulation Typology</a:t>
            </a:r>
          </a:p>
          <a:p>
            <a:endParaRPr lang="he-IL" dirty="0"/>
          </a:p>
        </p:txBody>
      </p:sp>
      <p:sp>
        <p:nvSpPr>
          <p:cNvPr id="27" name="Rectangle 26"/>
          <p:cNvSpPr/>
          <p:nvPr/>
        </p:nvSpPr>
        <p:spPr>
          <a:xfrm>
            <a:off x="117761" y="1828727"/>
            <a:ext cx="140650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Players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7762" y="3499506"/>
            <a:ext cx="140650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Human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7762" y="4509120"/>
            <a:ext cx="14065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Machine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7761" y="5229200"/>
            <a:ext cx="140650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100000"/>
              </a:lnSpc>
              <a:spcAft>
                <a:spcPts val="0"/>
              </a:spcAft>
            </a:pPr>
            <a:r>
              <a:rPr lang="en-US" b="1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Human</a:t>
            </a:r>
          </a:p>
          <a:p>
            <a:pPr algn="l" rtl="0">
              <a:lnSpc>
                <a:spcPct val="100000"/>
              </a:lnSpc>
              <a:spcAft>
                <a:spcPts val="0"/>
              </a:spcAft>
            </a:pPr>
            <a:r>
              <a:rPr lang="en-US" b="1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&amp; Machine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37697" y="1431017"/>
            <a:ext cx="3662358" cy="3417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         Environment              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95736" y="2276872"/>
            <a:ext cx="2195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Physical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27984" y="2276872"/>
            <a:ext cx="2339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Virtual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04247" y="2132856"/>
            <a:ext cx="2339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Physical </a:t>
            </a:r>
            <a:endParaRPr lang="en-US" b="1" dirty="0" smtClean="0">
              <a:uFill>
                <a:solidFill>
                  <a:srgbClr val="000000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Virtual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32247" y="3500549"/>
            <a:ext cx="21557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Face-to-Face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24487" y="3529314"/>
            <a:ext cx="2379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Cyber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40758" y="3224116"/>
            <a:ext cx="23032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Hybrid: </a:t>
            </a:r>
            <a:endParaRPr lang="en-US" b="1" dirty="0" smtClean="0">
              <a:uFill>
                <a:solidFill>
                  <a:srgbClr val="000000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Face-to-Face</a:t>
            </a:r>
          </a:p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&amp; Cyber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32248" y="4509120"/>
            <a:ext cx="2155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Software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64496" y="4509120"/>
            <a:ext cx="4642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Cyber Software to Software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95735" y="5229200"/>
            <a:ext cx="2228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Human </a:t>
            </a:r>
            <a:endParaRPr lang="en-US" b="1" dirty="0" smtClean="0">
              <a:uFill>
                <a:solidFill>
                  <a:srgbClr val="000000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Software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60997" y="5282919"/>
            <a:ext cx="2339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Cyber Human </a:t>
            </a:r>
            <a:endParaRPr lang="en-US" b="1" dirty="0" smtClean="0">
              <a:uFill>
                <a:solidFill>
                  <a:srgbClr val="000000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Software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40758" y="5435932"/>
            <a:ext cx="2303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Complex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pic>
        <p:nvPicPr>
          <p:cNvPr id="45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46" name="Picture 2" descr="World Politics Simulations"/>
          <p:cNvPicPr>
            <a:picLocks noChangeAspect="1" noChangeArrowheads="1"/>
          </p:cNvPicPr>
          <p:nvPr/>
        </p:nvPicPr>
        <p:blipFill>
          <a:blip r:embed="rId3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grpSp>
        <p:nvGrpSpPr>
          <p:cNvPr id="49" name="Group 25"/>
          <p:cNvGrpSpPr/>
          <p:nvPr/>
        </p:nvGrpSpPr>
        <p:grpSpPr>
          <a:xfrm>
            <a:off x="0" y="1268577"/>
            <a:ext cx="9144000" cy="4803629"/>
            <a:chOff x="0" y="993134"/>
            <a:chExt cx="9144000" cy="5964258"/>
          </a:xfrm>
        </p:grpSpPr>
        <p:cxnSp>
          <p:nvCxnSpPr>
            <p:cNvPr id="50" name="Straight Connector 3"/>
            <p:cNvCxnSpPr/>
            <p:nvPr/>
          </p:nvCxnSpPr>
          <p:spPr>
            <a:xfrm>
              <a:off x="2195736" y="993134"/>
              <a:ext cx="0" cy="5964258"/>
            </a:xfrm>
            <a:prstGeom prst="line">
              <a:avLst/>
            </a:prstGeom>
            <a:ln w="60325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6"/>
            <p:cNvCxnSpPr/>
            <p:nvPr/>
          </p:nvCxnSpPr>
          <p:spPr>
            <a:xfrm>
              <a:off x="2195736" y="1916832"/>
              <a:ext cx="6948264" cy="0"/>
            </a:xfrm>
            <a:prstGeom prst="line">
              <a:avLst/>
            </a:prstGeom>
            <a:ln w="635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9"/>
            <p:cNvCxnSpPr/>
            <p:nvPr/>
          </p:nvCxnSpPr>
          <p:spPr>
            <a:xfrm>
              <a:off x="4427984" y="1916832"/>
              <a:ext cx="0" cy="504056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3"/>
            <p:cNvCxnSpPr/>
            <p:nvPr/>
          </p:nvCxnSpPr>
          <p:spPr>
            <a:xfrm>
              <a:off x="6804248" y="1916832"/>
              <a:ext cx="0" cy="291747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16"/>
            <p:cNvCxnSpPr/>
            <p:nvPr/>
          </p:nvCxnSpPr>
          <p:spPr>
            <a:xfrm>
              <a:off x="6804248" y="5731891"/>
              <a:ext cx="0" cy="1225501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19"/>
            <p:cNvCxnSpPr/>
            <p:nvPr/>
          </p:nvCxnSpPr>
          <p:spPr>
            <a:xfrm>
              <a:off x="0" y="4834306"/>
              <a:ext cx="9144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0"/>
            <p:cNvCxnSpPr/>
            <p:nvPr/>
          </p:nvCxnSpPr>
          <p:spPr>
            <a:xfrm>
              <a:off x="0" y="5731891"/>
              <a:ext cx="9107488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3"/>
            <p:cNvCxnSpPr/>
            <p:nvPr/>
          </p:nvCxnSpPr>
          <p:spPr>
            <a:xfrm>
              <a:off x="0" y="3068960"/>
              <a:ext cx="9144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43"/>
            <p:cNvCxnSpPr/>
            <p:nvPr/>
          </p:nvCxnSpPr>
          <p:spPr>
            <a:xfrm>
              <a:off x="0" y="993134"/>
              <a:ext cx="9144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509830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97914"/>
            <a:ext cx="9144000" cy="51090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Simulation Variations</a:t>
            </a:r>
          </a:p>
          <a:p>
            <a:pPr algn="ctr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Course subject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Empirical, theoretical, area studies, methodology</a:t>
            </a:r>
          </a:p>
          <a:p>
            <a:pPr algn="l" rtl="0">
              <a:buFont typeface="Wingdings" pitchFamily="2" charset="2"/>
              <a:buChar char="v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Course duration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Single lesson, semester, year </a:t>
            </a:r>
          </a:p>
          <a:p>
            <a:pPr algn="l" rtl="0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Class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Size and academic level</a:t>
            </a:r>
          </a:p>
          <a:p>
            <a:pPr algn="l" rtl="0"/>
            <a:endParaRPr lang="he-IL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Simulation scenario</a:t>
            </a:r>
          </a:p>
          <a:p>
            <a:pPr lvl="1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Historical, contemporary, fictional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7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816297"/>
            <a:ext cx="9144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23-29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428868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Are Simulations a Useful Teaching Tools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e-IL" sz="2800" dirty="0"/>
          </a:p>
        </p:txBody>
      </p:sp>
      <p:pic>
        <p:nvPicPr>
          <p:cNvPr id="3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90481"/>
            <a:ext cx="9144000" cy="56015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Study Differently: Cognitive Simulation Utility</a:t>
            </a:r>
          </a:p>
          <a:p>
            <a:pPr algn="ctr" rtl="0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Apply, explore, and understand </a:t>
            </a:r>
          </a:p>
          <a:p>
            <a:pPr lvl="1" algn="l" rtl="0"/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	paradigms, theories, and</a:t>
            </a:r>
            <a:r>
              <a:rPr lang="en-US" sz="2400" baseline="300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complexity </a:t>
            </a:r>
          </a:p>
          <a:p>
            <a:pPr lvl="1" algn="l" rtl="0"/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	</a:t>
            </a:r>
            <a:r>
              <a:rPr lang="en-US" sz="2400" dirty="0" smtClean="0"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underlying processes and causal mechanisms</a:t>
            </a:r>
            <a:endParaRPr lang="en-US" sz="24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/>
              <a:ea typeface="Arial Unicode MS"/>
              <a:cs typeface="Arial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Change abstract to tangible </a:t>
            </a:r>
          </a:p>
          <a:p>
            <a:pPr lvl="1" algn="l" rtl="0"/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	international relations, political studies, history, media</a:t>
            </a:r>
          </a:p>
          <a:p>
            <a:pPr lvl="1" algn="l" rtl="0"/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	concepts and theories come to life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Enter a social science lab </a:t>
            </a:r>
            <a:r>
              <a:rPr lang="en-US" sz="2400" b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to learn 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more about</a:t>
            </a:r>
          </a:p>
          <a:p>
            <a:pPr algn="l" rtl="0"/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	decision-making, negotiations, journalism as subjects</a:t>
            </a:r>
          </a:p>
          <a:p>
            <a:pPr algn="l" rtl="0"/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	practical training</a:t>
            </a:r>
          </a:p>
          <a:p>
            <a:pPr algn="l" rtl="0"/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	research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"/>
              </a:rPr>
              <a:t>Increase levels of study</a:t>
            </a:r>
            <a:endParaRPr lang="en-US" sz="2400" b="1" dirty="0" smtClean="0">
              <a:uFill>
                <a:solidFill>
                  <a:srgbClr val="000000"/>
                </a:solidFill>
              </a:uFill>
              <a:latin typeface="Times New Roman"/>
              <a:ea typeface="Calibri"/>
              <a:cs typeface="Arial"/>
            </a:endParaRPr>
          </a:p>
          <a:p>
            <a:pPr lvl="1" algn="l" rtl="0"/>
            <a:r>
              <a:rPr lang="en-US" sz="2400" dirty="0" smtClean="0"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	active learning process</a:t>
            </a:r>
          </a:p>
        </p:txBody>
      </p:sp>
      <p:pic>
        <p:nvPicPr>
          <p:cNvPr id="4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b="69364"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6" name="Picture 2" descr="World Politics Simulations"/>
          <p:cNvPicPr>
            <a:picLocks noChangeAspect="1" noChangeArrowheads="1"/>
          </p:cNvPicPr>
          <p:nvPr/>
        </p:nvPicPr>
        <p:blipFill>
          <a:blip r:embed="rId2" cstate="print"/>
          <a:srcRect t="69364"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28860" y="5857892"/>
            <a:ext cx="496855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Ben-Yehuda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Levin-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Banchik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Naveh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2015.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pp. 12, 21-22, 146-48, 159-60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Words>993</Words>
  <Application>Microsoft Office PowerPoint</Application>
  <PresentationFormat>On-screen Show (4:3)</PresentationFormat>
  <Paragraphs>310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ערכת נושא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Questions for Discussion</vt:lpstr>
      <vt:lpstr>Key Concepts</vt:lpstr>
      <vt:lpstr>Relevant Figures and Tables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guy</dc:creator>
  <cp:lastModifiedBy>XP</cp:lastModifiedBy>
  <cp:revision>312</cp:revision>
  <dcterms:created xsi:type="dcterms:W3CDTF">2015-03-20T16:18:36Z</dcterms:created>
  <dcterms:modified xsi:type="dcterms:W3CDTF">2015-10-11T13:29:18Z</dcterms:modified>
</cp:coreProperties>
</file>